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303" r:id="rId2"/>
    <p:sldId id="315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20" r:id="rId14"/>
    <p:sldId id="317" r:id="rId15"/>
    <p:sldId id="318" r:id="rId16"/>
    <p:sldId id="319" r:id="rId17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74262-D434-407D-869E-E05892792627}" type="datetimeFigureOut">
              <a:rPr lang="es-MX" smtClean="0"/>
              <a:t>04/09/2018</a:t>
            </a:fld>
            <a:endParaRPr lang="es-MX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6E949-2B79-49C1-93F8-F7B16BC3E90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76689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2091C3-7BE2-4B49-AD55-27B1E4210FE7}" type="slidenum">
              <a:rPr lang="es-ES" smtClean="0">
                <a:latin typeface="Arial" pitchFamily="34" charset="0"/>
              </a:rPr>
              <a:pPr/>
              <a:t>6</a:t>
            </a:fld>
            <a:endParaRPr lang="es-ES" smtClean="0">
              <a:latin typeface="Arial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417F3E-EA13-4FE0-B957-75C06C0344E7}" type="slidenum">
              <a:rPr lang="es-ES" smtClean="0">
                <a:latin typeface="Arial" pitchFamily="34" charset="0"/>
              </a:rPr>
              <a:pPr/>
              <a:t>7</a:t>
            </a:fld>
            <a:endParaRPr lang="es-ES" smtClean="0">
              <a:latin typeface="Arial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010200-BF45-4241-A95B-4A61C32B3328}" type="slidenum">
              <a:rPr lang="es-ES" smtClean="0">
                <a:latin typeface="Arial" pitchFamily="34" charset="0"/>
              </a:rPr>
              <a:pPr/>
              <a:t>8</a:t>
            </a:fld>
            <a:endParaRPr lang="es-ES" smtClean="0">
              <a:latin typeface="Arial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D78593-E296-4A73-A5A8-FC53CEC9A3B4}" type="slidenum">
              <a:rPr lang="es-ES" smtClean="0">
                <a:latin typeface="Arial" pitchFamily="34" charset="0"/>
              </a:rPr>
              <a:pPr/>
              <a:t>9</a:t>
            </a:fld>
            <a:endParaRPr lang="es-ES" smtClean="0">
              <a:latin typeface="Arial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314575-562A-4D40-86E3-3DF03E08D3F7}" type="slidenum">
              <a:rPr lang="es-ES" smtClean="0">
                <a:latin typeface="Arial" pitchFamily="34" charset="0"/>
              </a:rPr>
              <a:pPr/>
              <a:t>10</a:t>
            </a:fld>
            <a:endParaRPr lang="es-ES" smtClean="0">
              <a:latin typeface="Arial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83BC7D-9AC0-4756-879D-158A2D496D7B}" type="slidenum">
              <a:rPr lang="es-ES" smtClean="0">
                <a:latin typeface="Arial" pitchFamily="34" charset="0"/>
              </a:rPr>
              <a:pPr/>
              <a:t>11</a:t>
            </a:fld>
            <a:endParaRPr lang="es-ES" smtClean="0">
              <a:latin typeface="Arial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683E6C-87FA-406D-BD8C-FB99A98E92A5}" type="slidenum">
              <a:rPr lang="es-ES" smtClean="0">
                <a:latin typeface="Arial" pitchFamily="34" charset="0"/>
              </a:rPr>
              <a:pPr/>
              <a:t>12</a:t>
            </a:fld>
            <a:endParaRPr lang="es-ES" smtClean="0">
              <a:latin typeface="Arial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4D86D-C0CE-464C-8A50-0B3FB63FB6E8}" type="datetimeFigureOut">
              <a:rPr lang="es-ES" smtClean="0"/>
              <a:t>04/09/2018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BA9D-3F6E-7943-84A5-F6A99C7623E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71149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4D86D-C0CE-464C-8A50-0B3FB63FB6E8}" type="datetimeFigureOut">
              <a:rPr lang="es-ES" smtClean="0"/>
              <a:t>04/09/2018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BA9D-3F6E-7943-84A5-F6A99C7623E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78089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4D86D-C0CE-464C-8A50-0B3FB63FB6E8}" type="datetimeFigureOut">
              <a:rPr lang="es-ES" smtClean="0"/>
              <a:t>04/09/2018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BA9D-3F6E-7943-84A5-F6A99C7623E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638803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CDE96-5CDD-4846-9CA8-89C2D6416F6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5969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4D86D-C0CE-464C-8A50-0B3FB63FB6E8}" type="datetimeFigureOut">
              <a:rPr lang="es-ES" smtClean="0"/>
              <a:t>04/09/2018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BA9D-3F6E-7943-84A5-F6A99C7623E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56856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4D86D-C0CE-464C-8A50-0B3FB63FB6E8}" type="datetimeFigureOut">
              <a:rPr lang="es-ES" smtClean="0"/>
              <a:t>04/09/2018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BA9D-3F6E-7943-84A5-F6A99C7623E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3258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4D86D-C0CE-464C-8A50-0B3FB63FB6E8}" type="datetimeFigureOut">
              <a:rPr lang="es-ES" smtClean="0"/>
              <a:t>04/09/2018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BA9D-3F6E-7943-84A5-F6A99C7623E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09985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4D86D-C0CE-464C-8A50-0B3FB63FB6E8}" type="datetimeFigureOut">
              <a:rPr lang="es-ES" smtClean="0"/>
              <a:t>04/09/2018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BA9D-3F6E-7943-84A5-F6A99C7623E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34976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4D86D-C0CE-464C-8A50-0B3FB63FB6E8}" type="datetimeFigureOut">
              <a:rPr lang="es-ES" smtClean="0"/>
              <a:t>04/09/2018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BA9D-3F6E-7943-84A5-F6A99C7623E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60224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4D86D-C0CE-464C-8A50-0B3FB63FB6E8}" type="datetimeFigureOut">
              <a:rPr lang="es-ES" smtClean="0"/>
              <a:t>04/09/2018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BA9D-3F6E-7943-84A5-F6A99C7623E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844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4D86D-C0CE-464C-8A50-0B3FB63FB6E8}" type="datetimeFigureOut">
              <a:rPr lang="es-ES" smtClean="0"/>
              <a:t>04/09/2018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BA9D-3F6E-7943-84A5-F6A99C7623E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32748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4D86D-C0CE-464C-8A50-0B3FB63FB6E8}" type="datetimeFigureOut">
              <a:rPr lang="es-ES" smtClean="0"/>
              <a:t>04/09/2018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DBA9D-3F6E-7943-84A5-F6A99C7623E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7594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4D86D-C0CE-464C-8A50-0B3FB63FB6E8}" type="datetimeFigureOut">
              <a:rPr lang="es-ES" smtClean="0"/>
              <a:t>04/09/2018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DBA9D-3F6E-7943-84A5-F6A99C7623E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1972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2645546" y="1695636"/>
            <a:ext cx="568187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latin typeface="Garamond" panose="02020404030301010803" pitchFamily="18" charset="0"/>
              </a:rPr>
              <a:t>Valores y principios de la participación y la construcción de consensos </a:t>
            </a:r>
          </a:p>
          <a:p>
            <a:endParaRPr lang="es-MX" sz="4000" dirty="0">
              <a:latin typeface="Garamond" panose="02020404030301010803" pitchFamily="18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4616204" y="4646785"/>
            <a:ext cx="3711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dirty="0" smtClean="0">
                <a:latin typeface="Garamond" panose="02020404030301010803" pitchFamily="18" charset="0"/>
                <a:cs typeface="Arial"/>
              </a:rPr>
              <a:t>Dra. Mara I. Hernández Estrada</a:t>
            </a:r>
          </a:p>
          <a:p>
            <a:pPr algn="r"/>
            <a:r>
              <a:rPr lang="es-ES" b="1" dirty="0" smtClean="0">
                <a:latin typeface="Garamond" panose="02020404030301010803" pitchFamily="18" charset="0"/>
                <a:cs typeface="Arial"/>
              </a:rPr>
              <a:t>CIDE</a:t>
            </a:r>
            <a:endParaRPr lang="es-ES" b="1" dirty="0">
              <a:latin typeface="Garamond" panose="02020404030301010803" pitchFamily="18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099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01650" y="333377"/>
            <a:ext cx="8170863" cy="1300163"/>
          </a:xfrm>
        </p:spPr>
        <p:txBody>
          <a:bodyPr/>
          <a:lstStyle/>
          <a:p>
            <a:pPr>
              <a:defRPr/>
            </a:pPr>
            <a:r>
              <a:rPr lang="es-ES_tradnl" sz="4000" b="1">
                <a:solidFill>
                  <a:schemeClr val="tx1"/>
                </a:solidFill>
                <a:latin typeface="Verdana" pitchFamily="34" charset="0"/>
              </a:rPr>
              <a:t>E V I T A R</a:t>
            </a:r>
            <a:endParaRPr lang="es-ES" sz="4000" b="1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42875" y="6524627"/>
            <a:ext cx="3276600" cy="2444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1000">
                <a:latin typeface="Verdana" pitchFamily="34" charset="0"/>
              </a:rPr>
              <a:t>©  Fundación Cambio Democrático - 2005</a:t>
            </a:r>
            <a:endParaRPr lang="es-ES" sz="1000">
              <a:latin typeface="Verdana" pitchFamily="34" charset="0"/>
            </a:endParaRPr>
          </a:p>
        </p:txBody>
      </p:sp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539750" y="2292351"/>
            <a:ext cx="8353425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333399"/>
              </a:buClr>
              <a:buSzPct val="120000"/>
              <a:buFont typeface="Wingdings" pitchFamily="2" charset="2"/>
              <a:buChar char="ü"/>
            </a:pPr>
            <a:r>
              <a:rPr lang="es-ES_tradnl" sz="2200" dirty="0">
                <a:latin typeface="+mj-lt"/>
              </a:rPr>
              <a:t>Criticar a miembros del grupo o discutir </a:t>
            </a:r>
            <a:r>
              <a:rPr lang="es-ES_tradnl" sz="2200" dirty="0" smtClean="0">
                <a:latin typeface="+mj-lt"/>
              </a:rPr>
              <a:t>sus </a:t>
            </a:r>
            <a:r>
              <a:rPr lang="es-ES_tradnl" sz="2200" dirty="0">
                <a:latin typeface="+mj-lt"/>
              </a:rPr>
              <a:t>puntos de vista.</a:t>
            </a:r>
          </a:p>
          <a:p>
            <a:pPr>
              <a:buClr>
                <a:srgbClr val="333399"/>
              </a:buClr>
              <a:buSzPct val="120000"/>
              <a:buFont typeface="Wingdings" pitchFamily="2" charset="2"/>
              <a:buChar char="ü"/>
            </a:pPr>
            <a:endParaRPr lang="es-ES_tradnl" sz="2200" dirty="0">
              <a:latin typeface="+mj-lt"/>
            </a:endParaRPr>
          </a:p>
          <a:p>
            <a:pPr>
              <a:buClr>
                <a:srgbClr val="333399"/>
              </a:buClr>
              <a:buSzPct val="120000"/>
              <a:buFont typeface="Wingdings" pitchFamily="2" charset="2"/>
              <a:buChar char="ü"/>
            </a:pPr>
            <a:r>
              <a:rPr lang="es-ES_tradnl" sz="2200" dirty="0">
                <a:latin typeface="+mj-lt"/>
              </a:rPr>
              <a:t>Tomar decisiones por el grupo sin consultarlos.</a:t>
            </a:r>
          </a:p>
          <a:p>
            <a:pPr>
              <a:buClr>
                <a:srgbClr val="333399"/>
              </a:buClr>
              <a:buSzPct val="120000"/>
              <a:buFont typeface="Wingdings" pitchFamily="2" charset="2"/>
              <a:buChar char="ü"/>
            </a:pPr>
            <a:endParaRPr lang="es-ES_tradnl" sz="2200" dirty="0">
              <a:latin typeface="+mj-lt"/>
            </a:endParaRPr>
          </a:p>
          <a:p>
            <a:pPr>
              <a:buClr>
                <a:srgbClr val="333399"/>
              </a:buClr>
              <a:buSzPct val="120000"/>
              <a:buFont typeface="Wingdings" pitchFamily="2" charset="2"/>
              <a:buChar char="ü"/>
            </a:pPr>
            <a:r>
              <a:rPr lang="es-ES_tradnl" sz="2200" dirty="0">
                <a:latin typeface="+mj-lt"/>
              </a:rPr>
              <a:t>Forzar el proceso.</a:t>
            </a:r>
          </a:p>
          <a:p>
            <a:pPr>
              <a:buClr>
                <a:srgbClr val="333399"/>
              </a:buClr>
              <a:buSzPct val="120000"/>
              <a:buFont typeface="Wingdings" pitchFamily="2" charset="2"/>
              <a:buChar char="ü"/>
            </a:pPr>
            <a:endParaRPr lang="es-ES_tradnl" sz="2200" dirty="0">
              <a:latin typeface="+mj-lt"/>
            </a:endParaRPr>
          </a:p>
          <a:p>
            <a:pPr>
              <a:buClr>
                <a:srgbClr val="333399"/>
              </a:buClr>
              <a:buSzPct val="120000"/>
              <a:buFont typeface="Wingdings" pitchFamily="2" charset="2"/>
              <a:buChar char="ü"/>
            </a:pPr>
            <a:r>
              <a:rPr lang="es-ES_tradnl" sz="2200" dirty="0">
                <a:latin typeface="+mj-lt"/>
              </a:rPr>
              <a:t>Hablar mucho.</a:t>
            </a:r>
          </a:p>
          <a:p>
            <a:pPr>
              <a:buClr>
                <a:srgbClr val="333399"/>
              </a:buClr>
              <a:buSzPct val="120000"/>
              <a:buFont typeface="Wingdings" pitchFamily="2" charset="2"/>
              <a:buChar char="ü"/>
            </a:pPr>
            <a:endParaRPr lang="es-ES_tradnl" sz="2200" dirty="0">
              <a:latin typeface="+mj-lt"/>
            </a:endParaRPr>
          </a:p>
          <a:p>
            <a:pPr>
              <a:buClr>
                <a:srgbClr val="333399"/>
              </a:buClr>
              <a:buSzPct val="120000"/>
              <a:buFont typeface="Wingdings" pitchFamily="2" charset="2"/>
              <a:buChar char="ü"/>
            </a:pPr>
            <a:r>
              <a:rPr lang="es-ES_tradnl" sz="2200" dirty="0">
                <a:latin typeface="+mj-lt"/>
              </a:rPr>
              <a:t>Presionar al grupo para que tome una decisión.</a:t>
            </a:r>
            <a:endParaRPr lang="es-ES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339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79389" y="762000"/>
            <a:ext cx="2376487" cy="5545138"/>
          </a:xfrm>
          <a:prstGeom prst="rect">
            <a:avLst/>
          </a:prstGeom>
          <a:solidFill>
            <a:srgbClr val="9966FF"/>
          </a:solidFill>
          <a:ln w="9525">
            <a:solidFill>
              <a:schemeClr val="tx1"/>
            </a:solidFill>
            <a:prstDash val="lgDashDotDot"/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2555876" y="765175"/>
            <a:ext cx="6443663" cy="5545138"/>
          </a:xfrm>
          <a:prstGeom prst="rect">
            <a:avLst/>
          </a:prstGeom>
          <a:solidFill>
            <a:srgbClr val="CC66FF"/>
          </a:solidFill>
          <a:ln w="9525">
            <a:solidFill>
              <a:schemeClr val="tx1"/>
            </a:solidFill>
            <a:prstDash val="lgDashDot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MX" b="1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 flipV="1">
            <a:off x="2627313" y="1733550"/>
            <a:ext cx="2133600" cy="14478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4770438" y="1733550"/>
            <a:ext cx="152400" cy="4572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 flipV="1">
            <a:off x="4922838" y="1363663"/>
            <a:ext cx="381000" cy="8382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5303838" y="1352550"/>
            <a:ext cx="0" cy="6858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 flipV="1">
            <a:off x="5303838" y="1504950"/>
            <a:ext cx="304800" cy="5334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5608638" y="1504950"/>
            <a:ext cx="76200" cy="6858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V="1">
            <a:off x="5684838" y="895350"/>
            <a:ext cx="228600" cy="12954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5913438" y="895350"/>
            <a:ext cx="152400" cy="14478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V="1">
            <a:off x="6065838" y="1504950"/>
            <a:ext cx="228600" cy="8382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4999038" y="5772150"/>
            <a:ext cx="152400" cy="4572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5532438" y="5391150"/>
            <a:ext cx="0" cy="6858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V="1">
            <a:off x="5532438" y="5543550"/>
            <a:ext cx="304800" cy="5334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5837238" y="5543550"/>
            <a:ext cx="76200" cy="6858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V="1">
            <a:off x="5913438" y="4933950"/>
            <a:ext cx="228600" cy="12954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6142038" y="4933950"/>
            <a:ext cx="152400" cy="14478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9235" name="Line 19"/>
          <p:cNvSpPr>
            <a:spLocks noChangeShapeType="1"/>
          </p:cNvSpPr>
          <p:nvPr/>
        </p:nvSpPr>
        <p:spPr bwMode="auto">
          <a:xfrm flipV="1">
            <a:off x="6294438" y="5543550"/>
            <a:ext cx="228600" cy="8382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9236" name="Line 20"/>
          <p:cNvSpPr>
            <a:spLocks noChangeShapeType="1"/>
          </p:cNvSpPr>
          <p:nvPr/>
        </p:nvSpPr>
        <p:spPr bwMode="auto">
          <a:xfrm>
            <a:off x="2713038" y="4095750"/>
            <a:ext cx="2286000" cy="16764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 flipH="1">
            <a:off x="5151438" y="5391150"/>
            <a:ext cx="381000" cy="8382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2205038" y="333375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800" b="1"/>
              <a:t>PROBLEMA</a:t>
            </a:r>
            <a:endParaRPr lang="es-ES" sz="1800" b="1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2051051" y="819151"/>
            <a:ext cx="4032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800" b="1"/>
              <a:t>AMPLIAR y CONSTRUIR LA BASE</a:t>
            </a:r>
            <a:endParaRPr lang="es-ES" sz="1800" b="1"/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2100263" y="6567488"/>
            <a:ext cx="6477000" cy="228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900">
                <a:latin typeface="Times New Roman" pitchFamily="18" charset="0"/>
              </a:rPr>
              <a:t>Copyright: Fundación Cambio Democrático - 2001</a:t>
            </a:r>
            <a:endParaRPr lang="es-ES" sz="900">
              <a:latin typeface="Times New Roman" pitchFamily="18" charset="0"/>
            </a:endParaRPr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>
            <a:off x="269875" y="1482725"/>
            <a:ext cx="2286000" cy="16764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 flipV="1">
            <a:off x="422275" y="4075113"/>
            <a:ext cx="2133600" cy="14478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 rot="-5400000">
            <a:off x="-106362" y="2866629"/>
            <a:ext cx="2087563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 sz="2000" b="1"/>
              <a:t>PREPARACIÓN</a:t>
            </a:r>
          </a:p>
          <a:p>
            <a:pPr algn="ctr">
              <a:spcBef>
                <a:spcPct val="50000"/>
              </a:spcBef>
            </a:pPr>
            <a:r>
              <a:rPr lang="es-AR" sz="1200" b="1"/>
              <a:t>PPPP</a:t>
            </a:r>
          </a:p>
          <a:p>
            <a:pPr algn="ctr">
              <a:spcBef>
                <a:spcPct val="50000"/>
              </a:spcBef>
            </a:pPr>
            <a:r>
              <a:rPr lang="es-AR" sz="1200" b="1"/>
              <a:t>Agenda</a:t>
            </a:r>
          </a:p>
          <a:p>
            <a:pPr algn="ctr">
              <a:spcBef>
                <a:spcPct val="50000"/>
              </a:spcBef>
            </a:pPr>
            <a:r>
              <a:rPr lang="es-AR" sz="1200" b="1"/>
              <a:t>Definición del problema</a:t>
            </a:r>
            <a:endParaRPr lang="es-ES" sz="1200" b="1"/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179389" y="6011863"/>
            <a:ext cx="2447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800" b="1"/>
              <a:t>Preparación</a:t>
            </a: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2555876" y="6011863"/>
            <a:ext cx="2089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800" b="1"/>
              <a:t>Conducción</a:t>
            </a:r>
            <a:endParaRPr lang="es-ES" sz="1800" b="1"/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6804025" y="762000"/>
            <a:ext cx="2160588" cy="5545138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prstDash val="lgDashDotDot"/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9247" name="Line 31"/>
          <p:cNvSpPr>
            <a:spLocks noChangeShapeType="1"/>
          </p:cNvSpPr>
          <p:nvPr/>
        </p:nvSpPr>
        <p:spPr bwMode="auto">
          <a:xfrm flipV="1">
            <a:off x="6523038" y="3943350"/>
            <a:ext cx="2209800" cy="16002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6588126" y="830263"/>
            <a:ext cx="2555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800" b="1"/>
              <a:t>BUSCAR ACUERDOS</a:t>
            </a:r>
            <a:endParaRPr lang="es-ES" sz="1800" b="1"/>
          </a:p>
        </p:txBody>
      </p:sp>
      <p:sp>
        <p:nvSpPr>
          <p:cNvPr id="9249" name="Text Box 33"/>
          <p:cNvSpPr txBox="1">
            <a:spLocks noChangeArrowheads="1"/>
          </p:cNvSpPr>
          <p:nvPr/>
        </p:nvSpPr>
        <p:spPr bwMode="auto">
          <a:xfrm>
            <a:off x="7740650" y="3206752"/>
            <a:ext cx="16557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800" b="1"/>
              <a:t>DECISION</a:t>
            </a:r>
            <a:endParaRPr lang="es-ES" sz="1800" b="1"/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4389438" y="2571751"/>
            <a:ext cx="2971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2000" b="1"/>
              <a:t>Generación de opciones</a:t>
            </a:r>
          </a:p>
        </p:txBody>
      </p:sp>
      <p:sp>
        <p:nvSpPr>
          <p:cNvPr id="9251" name="Line 35"/>
          <p:cNvSpPr>
            <a:spLocks noChangeShapeType="1"/>
          </p:cNvSpPr>
          <p:nvPr/>
        </p:nvSpPr>
        <p:spPr bwMode="auto">
          <a:xfrm>
            <a:off x="6294438" y="1504950"/>
            <a:ext cx="2590800" cy="152400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9252" name="Text Box 36"/>
          <p:cNvSpPr txBox="1">
            <a:spLocks noChangeArrowheads="1"/>
          </p:cNvSpPr>
          <p:nvPr/>
        </p:nvSpPr>
        <p:spPr bwMode="auto">
          <a:xfrm>
            <a:off x="6732588" y="5946777"/>
            <a:ext cx="172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 b="1"/>
          </a:p>
        </p:txBody>
      </p:sp>
      <p:sp>
        <p:nvSpPr>
          <p:cNvPr id="9253" name="Text Box 37"/>
          <p:cNvSpPr txBox="1">
            <a:spLocks noChangeArrowheads="1"/>
          </p:cNvSpPr>
          <p:nvPr/>
        </p:nvSpPr>
        <p:spPr bwMode="auto">
          <a:xfrm>
            <a:off x="612776" y="112713"/>
            <a:ext cx="77755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AR" sz="3600" b="1"/>
              <a:t>Proceso de facilitación</a:t>
            </a:r>
            <a:endParaRPr lang="es-ES" sz="3600" b="1"/>
          </a:p>
        </p:txBody>
      </p:sp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6370638" y="6015038"/>
            <a:ext cx="2089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800" b="1"/>
              <a:t>Implementación</a:t>
            </a:r>
            <a:endParaRPr lang="es-ES" sz="1800" b="1"/>
          </a:p>
        </p:txBody>
      </p:sp>
      <p:sp>
        <p:nvSpPr>
          <p:cNvPr id="9255" name="Line 39"/>
          <p:cNvSpPr>
            <a:spLocks noChangeShapeType="1"/>
          </p:cNvSpPr>
          <p:nvPr/>
        </p:nvSpPr>
        <p:spPr bwMode="auto">
          <a:xfrm>
            <a:off x="8101013" y="6237288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177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s-ES_tradnl" sz="4000" b="1" dirty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es-ES_tradnl" sz="4000" b="1" dirty="0">
                <a:solidFill>
                  <a:schemeClr val="tx1"/>
                </a:solidFill>
                <a:latin typeface="Verdana" pitchFamily="34" charset="0"/>
              </a:rPr>
            </a:br>
            <a:r>
              <a:rPr lang="es-ES_tradnl" sz="4000" b="1" u="sng" dirty="0">
                <a:solidFill>
                  <a:schemeClr val="tx1"/>
                </a:solidFill>
                <a:latin typeface="Verdana" pitchFamily="34" charset="0"/>
              </a:rPr>
              <a:t>Preparación</a:t>
            </a:r>
            <a:r>
              <a:rPr lang="es-ES_tradnl" sz="4000" b="1" dirty="0">
                <a:solidFill>
                  <a:schemeClr val="tx1"/>
                </a:solidFill>
                <a:latin typeface="Verdana" pitchFamily="34" charset="0"/>
              </a:rPr>
              <a:t/>
            </a:r>
            <a:br>
              <a:rPr lang="es-ES_tradnl" sz="4000" b="1" dirty="0">
                <a:solidFill>
                  <a:schemeClr val="tx1"/>
                </a:solidFill>
                <a:latin typeface="Verdana" pitchFamily="34" charset="0"/>
              </a:rPr>
            </a:br>
            <a:r>
              <a:rPr lang="es-ES_tradnl" sz="4000" b="1" dirty="0">
                <a:solidFill>
                  <a:schemeClr val="tx1"/>
                </a:solidFill>
                <a:latin typeface="Verdana" pitchFamily="34" charset="0"/>
              </a:rPr>
              <a:t>Reuniones Efectivas: PPPP</a:t>
            </a:r>
            <a:br>
              <a:rPr lang="es-ES_tradnl" sz="4000" b="1" dirty="0">
                <a:solidFill>
                  <a:schemeClr val="tx1"/>
                </a:solidFill>
                <a:latin typeface="Verdana" pitchFamily="34" charset="0"/>
              </a:rPr>
            </a:br>
            <a:endParaRPr lang="es-ES" sz="4000" b="1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50938" y="1773238"/>
            <a:ext cx="6610350" cy="321945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Tx/>
              <a:buNone/>
              <a:defRPr/>
            </a:pPr>
            <a:endParaRPr lang="es-ES_tradnl" sz="700" b="1" dirty="0">
              <a:solidFill>
                <a:srgbClr val="0033CC"/>
              </a:solidFill>
              <a:latin typeface="+mj-lt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es-MX" sz="1400" dirty="0">
              <a:latin typeface="+mj-lt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es-MX" sz="1400" dirty="0">
              <a:latin typeface="+mj-lt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s-MX" sz="1400" dirty="0">
                <a:latin typeface="+mj-lt"/>
              </a:rPr>
              <a:t>		</a:t>
            </a:r>
            <a:r>
              <a:rPr lang="es-MX" b="1" dirty="0">
                <a:latin typeface="+mj-lt"/>
              </a:rPr>
              <a:t>1.- PROPOSITO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s-MX" b="1" dirty="0">
                <a:latin typeface="+mj-lt"/>
              </a:rPr>
              <a:t>		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s-MX" b="1" dirty="0">
                <a:latin typeface="+mj-lt"/>
              </a:rPr>
              <a:t>		2.- PRODUCTO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s-MX" b="1" dirty="0">
                <a:latin typeface="+mj-lt"/>
              </a:rPr>
              <a:t>		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s-MX" b="1" dirty="0">
                <a:latin typeface="+mj-lt"/>
              </a:rPr>
              <a:t>		3.- PERSONAS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s-MX" b="1" dirty="0">
                <a:latin typeface="+mj-lt"/>
              </a:rPr>
              <a:t>		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es-MX" b="1" dirty="0">
                <a:latin typeface="+mj-lt"/>
              </a:rPr>
              <a:t>		4.- PROCESO</a:t>
            </a:r>
          </a:p>
          <a:p>
            <a:pPr algn="ctr">
              <a:lnSpc>
                <a:spcPct val="80000"/>
              </a:lnSpc>
              <a:buFontTx/>
              <a:buNone/>
              <a:defRPr/>
            </a:pPr>
            <a:endParaRPr lang="es-MX" b="1" dirty="0">
              <a:latin typeface="+mj-lt"/>
            </a:endParaRPr>
          </a:p>
          <a:p>
            <a:pPr algn="ctr">
              <a:lnSpc>
                <a:spcPct val="80000"/>
              </a:lnSpc>
              <a:buFontTx/>
              <a:buNone/>
              <a:defRPr/>
            </a:pPr>
            <a:r>
              <a:rPr lang="es-MX" sz="800" dirty="0">
                <a:latin typeface="+mj-lt"/>
              </a:rPr>
              <a:t>.</a:t>
            </a:r>
            <a:endParaRPr lang="es-ES" sz="800" dirty="0">
              <a:latin typeface="+mj-lt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42875" y="6524627"/>
            <a:ext cx="3276600" cy="2444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1000">
                <a:latin typeface="Verdana" pitchFamily="34" charset="0"/>
              </a:rPr>
              <a:t>©  Fundación Cambio Democrático - 2005</a:t>
            </a:r>
            <a:endParaRPr lang="es-ES" sz="100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03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Construcción colectiva del Decálogo del Taller 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83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Propósito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Identificar colectivamente las ideas clave del taller y reflexionar sobre cómo se pueden poner en práctica. </a:t>
            </a:r>
            <a:endParaRPr lang="es-MX" sz="2800" dirty="0" smtClean="0"/>
          </a:p>
        </p:txBody>
      </p:sp>
    </p:spTree>
    <p:extLst>
      <p:ext uri="{BB962C8B-B14F-4D97-AF65-F5344CB8AC3E}">
        <p14:creationId xmlns:p14="http://schemas.microsoft.com/office/powerpoint/2010/main" val="4288446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Proceso para Conformar el Decálogo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¿Qué concepto o herramienta aprendí  que no quiero olvidar? (elige uno o dos máximo)</a:t>
            </a:r>
          </a:p>
          <a:p>
            <a:pPr marL="0" indent="0">
              <a:buNone/>
            </a:pPr>
            <a:r>
              <a:rPr lang="es-MX" dirty="0" smtClean="0"/>
              <a:t>	</a:t>
            </a:r>
            <a:r>
              <a:rPr lang="es-MX" sz="2800" dirty="0" smtClean="0"/>
              <a:t>[anotar ideas fuerza en Post-</a:t>
            </a:r>
            <a:r>
              <a:rPr lang="es-MX" sz="2800" dirty="0" err="1" smtClean="0"/>
              <a:t>its</a:t>
            </a:r>
            <a:r>
              <a:rPr lang="es-MX" sz="2800" dirty="0" smtClean="0"/>
              <a:t> para hacer </a:t>
            </a:r>
            <a:r>
              <a:rPr lang="es-MX" sz="2800" dirty="0" err="1" smtClean="0"/>
              <a:t>clusters</a:t>
            </a:r>
            <a:r>
              <a:rPr lang="es-MX" sz="2800" dirty="0" smtClean="0"/>
              <a:t>]</a:t>
            </a:r>
          </a:p>
          <a:p>
            <a:r>
              <a:rPr lang="es-MX" dirty="0" smtClean="0"/>
              <a:t>¿Cómo lo puedo poner el práctica en mi trabajo como persona servidora pública?</a:t>
            </a:r>
          </a:p>
          <a:p>
            <a:r>
              <a:rPr lang="es-MX" dirty="0" smtClean="0"/>
              <a:t>¿Qué barreras/dificultades anticipo que puedo encontrar?</a:t>
            </a:r>
          </a:p>
          <a:p>
            <a:r>
              <a:rPr lang="es-MX" dirty="0" smtClean="0"/>
              <a:t>Trabajo en 10 pequeños grupos para desarrollar idea central del </a:t>
            </a:r>
            <a:r>
              <a:rPr lang="es-MX" dirty="0" err="1" smtClean="0"/>
              <a:t>cluster</a:t>
            </a:r>
            <a:r>
              <a:rPr lang="es-MX" dirty="0" smtClean="0"/>
              <a:t> y formularla en una frase. </a:t>
            </a:r>
          </a:p>
        </p:txBody>
      </p:sp>
    </p:spTree>
    <p:extLst>
      <p:ext uri="{BB962C8B-B14F-4D97-AF65-F5344CB8AC3E}">
        <p14:creationId xmlns:p14="http://schemas.microsoft.com/office/powerpoint/2010/main" val="2037416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Producto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El decálogo del taller </a:t>
            </a:r>
            <a:endParaRPr lang="es-MX" sz="2800" dirty="0" smtClean="0"/>
          </a:p>
        </p:txBody>
      </p:sp>
    </p:spTree>
    <p:extLst>
      <p:ext uri="{BB962C8B-B14F-4D97-AF65-F5344CB8AC3E}">
        <p14:creationId xmlns:p14="http://schemas.microsoft.com/office/powerpoint/2010/main" val="2791461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MX" sz="3600" dirty="0" smtClean="0"/>
              <a:t>Piensa en algún proceso de toma de decisiones grupal /colectivo  que recuerdes como </a:t>
            </a:r>
            <a:r>
              <a:rPr lang="es-MX" sz="3600" i="1" dirty="0" smtClean="0"/>
              <a:t>efectivo</a:t>
            </a:r>
            <a:r>
              <a:rPr lang="es-MX" sz="3600" dirty="0" smtClean="0"/>
              <a:t> y de </a:t>
            </a:r>
            <a:r>
              <a:rPr lang="es-MX" sz="3600" i="1" dirty="0" smtClean="0"/>
              <a:t>calidad</a:t>
            </a:r>
            <a:r>
              <a:rPr lang="es-MX" sz="3600" dirty="0" smtClean="0"/>
              <a:t> en la deliberación…</a:t>
            </a:r>
            <a:endParaRPr lang="en-US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03648" y="4149080"/>
            <a:ext cx="6400800" cy="1752600"/>
          </a:xfrm>
        </p:spPr>
        <p:txBody>
          <a:bodyPr/>
          <a:lstStyle/>
          <a:p>
            <a:endParaRPr lang="es-MX" dirty="0" smtClean="0"/>
          </a:p>
          <a:p>
            <a:r>
              <a:rPr lang="es-MX" dirty="0" smtClean="0"/>
              <a:t>¿Cuáles identificas como los principales factores de éxito?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703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77634" y="188640"/>
            <a:ext cx="6588732" cy="1143000"/>
          </a:xfrm>
        </p:spPr>
        <p:txBody>
          <a:bodyPr>
            <a:noAutofit/>
          </a:bodyPr>
          <a:lstStyle/>
          <a:p>
            <a:r>
              <a:rPr lang="es-MX" sz="3200" dirty="0" smtClean="0"/>
              <a:t>Tipología de </a:t>
            </a:r>
            <a:r>
              <a:rPr lang="es-MX" sz="3200" dirty="0" smtClean="0"/>
              <a:t>proceso de toma de decisiones colectivas</a:t>
            </a:r>
            <a:r>
              <a:rPr lang="es-MX" sz="3200" dirty="0" smtClean="0"/>
              <a:t> </a:t>
            </a:r>
            <a:endParaRPr lang="es-MX" sz="32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2624686" y="3878621"/>
            <a:ext cx="1729383" cy="2185214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s-MX" sz="20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No hay acuerdo </a:t>
            </a:r>
            <a:endParaRPr lang="es-MX" sz="2000" dirty="0">
              <a:solidFill>
                <a:schemeClr val="bg1"/>
              </a:solidFill>
              <a:latin typeface="+mj-lt"/>
              <a:cs typeface="Times New Roman" pitchFamily="18" charset="0"/>
            </a:endParaRPr>
          </a:p>
          <a:p>
            <a:r>
              <a:rPr lang="es-MX" sz="20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Ni deliberación </a:t>
            </a:r>
            <a:endParaRPr lang="es-MX" sz="2000" dirty="0" smtClean="0">
              <a:solidFill>
                <a:schemeClr val="bg1"/>
              </a:solidFill>
              <a:latin typeface="+mj-lt"/>
              <a:cs typeface="Times New Roman" pitchFamily="18" charset="0"/>
            </a:endParaRPr>
          </a:p>
          <a:p>
            <a:endParaRPr lang="es-MX" sz="2000" dirty="0" smtClean="0">
              <a:solidFill>
                <a:schemeClr val="bg1"/>
              </a:solidFill>
              <a:latin typeface="+mj-lt"/>
              <a:cs typeface="Times New Roman" pitchFamily="18" charset="0"/>
            </a:endParaRPr>
          </a:p>
          <a:p>
            <a:r>
              <a:rPr lang="es-MX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(matrimonio igualitario)</a:t>
            </a:r>
            <a:endParaRPr lang="es-MX" dirty="0">
              <a:solidFill>
                <a:schemeClr val="bg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4675909" y="1578795"/>
            <a:ext cx="1797628" cy="2154436"/>
          </a:xfrm>
          <a:prstGeom prst="rect">
            <a:avLst/>
          </a:prstGeom>
          <a:solidFill>
            <a:srgbClr val="0DDD30"/>
          </a:solidFill>
        </p:spPr>
        <p:txBody>
          <a:bodyPr wrap="square" rtlCol="0">
            <a:spAutoFit/>
          </a:bodyPr>
          <a:lstStyle/>
          <a:p>
            <a:r>
              <a:rPr lang="es-MX" sz="20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Acuerdos legítimos, efectivos y </a:t>
            </a:r>
            <a:r>
              <a:rPr lang="es-MX" sz="20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estables</a:t>
            </a:r>
            <a:endParaRPr lang="es-MX" dirty="0" smtClean="0">
              <a:solidFill>
                <a:schemeClr val="bg1"/>
              </a:solidFill>
              <a:latin typeface="+mj-lt"/>
              <a:cs typeface="Times New Roman" pitchFamily="18" charset="0"/>
            </a:endParaRPr>
          </a:p>
          <a:p>
            <a:endParaRPr lang="es-MX" dirty="0" smtClean="0">
              <a:solidFill>
                <a:schemeClr val="bg1"/>
              </a:solidFill>
              <a:latin typeface="+mj-lt"/>
              <a:cs typeface="Times New Roman" pitchFamily="18" charset="0"/>
            </a:endParaRPr>
          </a:p>
          <a:p>
            <a:r>
              <a:rPr lang="es-MX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(Reformas de Transparencia)</a:t>
            </a:r>
            <a:endParaRPr lang="es-MX" dirty="0">
              <a:solidFill>
                <a:schemeClr val="bg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2673744" y="1569956"/>
            <a:ext cx="1680326" cy="215443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s-MX" sz="20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Acuerdos </a:t>
            </a:r>
            <a:endParaRPr lang="es-MX" sz="2000" dirty="0">
              <a:solidFill>
                <a:schemeClr val="bg1"/>
              </a:solidFill>
              <a:latin typeface="+mj-lt"/>
              <a:cs typeface="Times New Roman" pitchFamily="18" charset="0"/>
            </a:endParaRPr>
          </a:p>
          <a:p>
            <a:r>
              <a:rPr lang="es-MX" sz="20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Sin </a:t>
            </a:r>
            <a:r>
              <a:rPr lang="es-MX" sz="20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deliberación </a:t>
            </a:r>
          </a:p>
          <a:p>
            <a:endParaRPr lang="es-MX" sz="1600" dirty="0" smtClean="0">
              <a:solidFill>
                <a:schemeClr val="bg1"/>
              </a:solidFill>
              <a:latin typeface="+mj-lt"/>
              <a:cs typeface="Times New Roman" pitchFamily="18" charset="0"/>
            </a:endParaRPr>
          </a:p>
          <a:p>
            <a:endParaRPr lang="es-MX" sz="1600" dirty="0">
              <a:solidFill>
                <a:schemeClr val="bg1"/>
              </a:solidFill>
              <a:latin typeface="+mj-lt"/>
              <a:cs typeface="Times New Roman" pitchFamily="18" charset="0"/>
            </a:endParaRPr>
          </a:p>
          <a:p>
            <a:endParaRPr lang="es-MX" sz="800" dirty="0" smtClean="0">
              <a:solidFill>
                <a:schemeClr val="bg1"/>
              </a:solidFill>
              <a:latin typeface="+mj-lt"/>
              <a:cs typeface="Times New Roman" pitchFamily="18" charset="0"/>
            </a:endParaRPr>
          </a:p>
          <a:p>
            <a:endParaRPr lang="es-MX" sz="1600" dirty="0" smtClean="0">
              <a:solidFill>
                <a:schemeClr val="bg1"/>
              </a:solidFill>
              <a:latin typeface="+mj-lt"/>
              <a:cs typeface="Times New Roman" pitchFamily="18" charset="0"/>
            </a:endParaRPr>
          </a:p>
          <a:p>
            <a:r>
              <a:rPr lang="es-MX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(Ley Televisa)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4655127" y="3909399"/>
            <a:ext cx="1834979" cy="2123658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s-MX" sz="20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Deliberación democrática</a:t>
            </a:r>
          </a:p>
          <a:p>
            <a:r>
              <a:rPr lang="es-MX" sz="20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sin </a:t>
            </a:r>
            <a:r>
              <a:rPr lang="es-MX" sz="20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acuerdo</a:t>
            </a:r>
          </a:p>
          <a:p>
            <a:endParaRPr lang="es-MX" dirty="0" smtClean="0">
              <a:solidFill>
                <a:schemeClr val="bg1"/>
              </a:solidFill>
              <a:latin typeface="+mj-lt"/>
              <a:cs typeface="Times New Roman" pitchFamily="18" charset="0"/>
            </a:endParaRPr>
          </a:p>
          <a:p>
            <a:endParaRPr lang="es-MX" dirty="0">
              <a:solidFill>
                <a:schemeClr val="bg1"/>
              </a:solidFill>
              <a:latin typeface="+mj-lt"/>
              <a:cs typeface="Times New Roman" pitchFamily="18" charset="0"/>
            </a:endParaRPr>
          </a:p>
          <a:p>
            <a:r>
              <a:rPr lang="es-MX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(Ley de mando único policial)</a:t>
            </a:r>
          </a:p>
        </p:txBody>
      </p:sp>
      <p:cxnSp>
        <p:nvCxnSpPr>
          <p:cNvPr id="6" name="5 Conector recto de flecha"/>
          <p:cNvCxnSpPr/>
          <p:nvPr/>
        </p:nvCxnSpPr>
        <p:spPr>
          <a:xfrm rot="16200000" flipH="1">
            <a:off x="2177734" y="3897251"/>
            <a:ext cx="4680520" cy="1191"/>
          </a:xfrm>
          <a:prstGeom prst="straightConnector1">
            <a:avLst/>
          </a:prstGeom>
          <a:ln>
            <a:solidFill>
              <a:schemeClr val="tx1"/>
            </a:solidFill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683568" y="2912748"/>
            <a:ext cx="15917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+mj-lt"/>
                <a:cs typeface="Times New Roman" pitchFamily="18" charset="0"/>
              </a:rPr>
              <a:t>Efectividad de la negociación</a:t>
            </a:r>
          </a:p>
        </p:txBody>
      </p:sp>
      <p:grpSp>
        <p:nvGrpSpPr>
          <p:cNvPr id="5" name="52 Grupo"/>
          <p:cNvGrpSpPr/>
          <p:nvPr/>
        </p:nvGrpSpPr>
        <p:grpSpPr>
          <a:xfrm>
            <a:off x="2465170" y="1556792"/>
            <a:ext cx="4105052" cy="4682108"/>
            <a:chOff x="1762894" y="1556792"/>
            <a:chExt cx="5473402" cy="4682108"/>
          </a:xfrm>
        </p:grpSpPr>
        <p:cxnSp>
          <p:nvCxnSpPr>
            <p:cNvPr id="28" name="27 Conector recto de flecha"/>
            <p:cNvCxnSpPr/>
            <p:nvPr/>
          </p:nvCxnSpPr>
          <p:spPr>
            <a:xfrm>
              <a:off x="1763688" y="6237312"/>
              <a:ext cx="5472608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Conector recto de flecha"/>
            <p:cNvCxnSpPr/>
            <p:nvPr/>
          </p:nvCxnSpPr>
          <p:spPr>
            <a:xfrm rot="5400000" flipH="1" flipV="1">
              <a:off x="-577366" y="3897052"/>
              <a:ext cx="4681314" cy="79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42 Conector recto"/>
          <p:cNvCxnSpPr/>
          <p:nvPr/>
        </p:nvCxnSpPr>
        <p:spPr>
          <a:xfrm rot="16200000" flipH="1">
            <a:off x="2177734" y="3897052"/>
            <a:ext cx="46805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 flipH="1">
            <a:off x="2465766" y="3789040"/>
            <a:ext cx="410445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2348776" y="6208276"/>
            <a:ext cx="863193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+mj-lt"/>
                <a:cs typeface="Times New Roman" pitchFamily="18" charset="0"/>
              </a:rPr>
              <a:t>Calidad de la </a:t>
            </a:r>
            <a:r>
              <a:rPr lang="es-MX" sz="2000" dirty="0" smtClean="0">
                <a:latin typeface="+mj-lt"/>
                <a:cs typeface="Times New Roman" pitchFamily="18" charset="0"/>
              </a:rPr>
              <a:t>deliberación</a:t>
            </a:r>
          </a:p>
          <a:p>
            <a:r>
              <a:rPr lang="es-MX" dirty="0" smtClean="0">
                <a:latin typeface="+mj-lt"/>
                <a:cs typeface="Times New Roman" pitchFamily="18" charset="0"/>
              </a:rPr>
              <a:t>(inclusión, libertad, equidad, intercambio reflexivo, buena fe… etc.)  </a:t>
            </a:r>
            <a:endParaRPr lang="es-MX" dirty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38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1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/>
          </p:cNvSpPr>
          <p:nvPr/>
        </p:nvSpPr>
        <p:spPr bwMode="auto">
          <a:xfrm>
            <a:off x="271592" y="438959"/>
            <a:ext cx="6570018" cy="285750"/>
          </a:xfrm>
          <a:prstGeom prst="rect">
            <a:avLst/>
          </a:prstGeom>
          <a:noFill/>
          <a:ln>
            <a:noFill/>
          </a:ln>
          <a:effectLst>
            <a:outerShdw blurRad="127000" dist="76199" dir="8940031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lnSpc>
                <a:spcPct val="80000"/>
              </a:lnSpc>
              <a:defRPr/>
            </a:pPr>
            <a:r>
              <a:rPr lang="es-MX" sz="3200" dirty="0">
                <a:solidFill>
                  <a:srgbClr val="000000"/>
                </a:solidFill>
                <a:latin typeface="+mj-lt"/>
                <a:ea typeface="ＭＳ Ｐゴシック" charset="0"/>
                <a:cs typeface="Calibri"/>
                <a:sym typeface="Gotham Light" charset="0"/>
              </a:rPr>
              <a:t>7</a:t>
            </a:r>
            <a:r>
              <a:rPr lang="es-MX" sz="3200" dirty="0" smtClean="0">
                <a:solidFill>
                  <a:srgbClr val="000000"/>
                </a:solidFill>
                <a:latin typeface="+mj-lt"/>
                <a:ea typeface="ＭＳ Ｐゴシック" charset="0"/>
                <a:cs typeface="Calibri"/>
                <a:sym typeface="Gotham Light" charset="0"/>
              </a:rPr>
              <a:t> Prácticas políticas …</a:t>
            </a:r>
            <a:endParaRPr lang="es-MX" sz="3200" dirty="0">
              <a:solidFill>
                <a:srgbClr val="000000"/>
              </a:solidFill>
              <a:latin typeface="+mj-lt"/>
              <a:ea typeface="ＭＳ Ｐゴシック" charset="0"/>
              <a:cs typeface="Calibri"/>
              <a:sym typeface="Gotham Light" charset="0"/>
            </a:endParaRPr>
          </a:p>
        </p:txBody>
      </p:sp>
      <p:sp>
        <p:nvSpPr>
          <p:cNvPr id="6" name="Oval 1"/>
          <p:cNvSpPr>
            <a:spLocks/>
          </p:cNvSpPr>
          <p:nvPr/>
        </p:nvSpPr>
        <p:spPr bwMode="auto">
          <a:xfrm>
            <a:off x="3624529" y="2696659"/>
            <a:ext cx="1540445" cy="2053828"/>
          </a:xfrm>
          <a:prstGeom prst="ellipse">
            <a:avLst/>
          </a:prstGeom>
          <a:gradFill rotWithShape="0">
            <a:gsLst>
              <a:gs pos="0">
                <a:schemeClr val="accent5">
                  <a:lumMod val="20000"/>
                  <a:lumOff val="80000"/>
                </a:schemeClr>
              </a:gs>
              <a:gs pos="100000">
                <a:srgbClr val="0070C0"/>
              </a:gs>
            </a:gsLst>
            <a:path path="rect">
              <a:fillToRect l="50000" t="50000" r="50000" b="50000"/>
            </a:path>
          </a:gradFill>
          <a:ln>
            <a:noFill/>
          </a:ln>
          <a:effectLst>
            <a:outerShdw blurRad="127000" dist="76199" dir="8940031" algn="ctr" rotWithShape="0">
              <a:schemeClr val="bg2">
                <a:alpha val="75000"/>
              </a:scheme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defRPr/>
            </a:pPr>
            <a:endParaRPr lang="es-MX" dirty="0">
              <a:solidFill>
                <a:srgbClr val="000000"/>
              </a:solidFill>
              <a:latin typeface="Calibri"/>
              <a:ea typeface="ヒラギノ角ゴ ProN W3" charset="0"/>
              <a:cs typeface="Calibri"/>
              <a:sym typeface="Gill Sans Light" charset="0"/>
            </a:endParaRPr>
          </a:p>
        </p:txBody>
      </p:sp>
      <p:sp>
        <p:nvSpPr>
          <p:cNvPr id="8" name="Rectangle 3"/>
          <p:cNvSpPr>
            <a:spLocks/>
          </p:cNvSpPr>
          <p:nvPr/>
        </p:nvSpPr>
        <p:spPr bwMode="auto">
          <a:xfrm>
            <a:off x="4481820" y="1205401"/>
            <a:ext cx="1495237" cy="1080492"/>
          </a:xfrm>
          <a:prstGeom prst="rect">
            <a:avLst/>
          </a:prstGeom>
          <a:noFill/>
          <a:ln>
            <a:noFill/>
          </a:ln>
          <a:effectLst>
            <a:outerShdw blurRad="127000" dist="76199" dir="8940031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1pPr>
            <a:lvl2pPr marL="742950" indent="-285750"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2pPr>
            <a:lvl3pPr marL="1143000" indent="-228600"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3pPr>
            <a:lvl4pPr marL="1600200" indent="-228600"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4pPr>
            <a:lvl5pPr marL="2057400" indent="-228600"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s-MX" altLang="es-MX" sz="1800" dirty="0" smtClean="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Gotham Book" charset="0"/>
              </a:rPr>
              <a:t>2. </a:t>
            </a:r>
            <a:r>
              <a:rPr lang="es-MX" altLang="es-MX" sz="1800" dirty="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Gotham Book" charset="0"/>
              </a:rPr>
              <a:t>C</a:t>
            </a:r>
            <a:r>
              <a:rPr lang="es-MX" altLang="es-MX" sz="1800" dirty="0" smtClean="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Gotham Book" charset="0"/>
              </a:rPr>
              <a:t>oaliciones amplias y plurales </a:t>
            </a:r>
            <a:endParaRPr lang="es-MX" altLang="es-MX" sz="1800" dirty="0">
              <a:solidFill>
                <a:srgbClr val="000000"/>
              </a:solidFill>
              <a:latin typeface="Calibri" panose="020F0502020204030204" pitchFamily="34" charset="0"/>
              <a:ea typeface="MS PGothic" panose="020B0600070205080204" pitchFamily="34" charset="-128"/>
              <a:sym typeface="Gotham Book" charset="0"/>
            </a:endParaRP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5064510" y="5757028"/>
            <a:ext cx="1346215" cy="625078"/>
          </a:xfrm>
          <a:prstGeom prst="rect">
            <a:avLst/>
          </a:prstGeom>
          <a:noFill/>
          <a:ln>
            <a:noFill/>
          </a:ln>
          <a:effectLst>
            <a:outerShdw blurRad="127000" dist="76199" dir="8940031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>
              <a:lnSpc>
                <a:spcPct val="80000"/>
              </a:lnSpc>
              <a:defRPr/>
            </a:pPr>
            <a:r>
              <a:rPr lang="es-MX" dirty="0">
                <a:solidFill>
                  <a:srgbClr val="000000"/>
                </a:solidFill>
                <a:ea typeface="ＭＳ Ｐゴシック" charset="0"/>
                <a:cs typeface="Calibri"/>
                <a:sym typeface="Gotham Book" charset="0"/>
              </a:rPr>
              <a:t>5</a:t>
            </a:r>
            <a:r>
              <a:rPr lang="es-MX" dirty="0" smtClean="0">
                <a:solidFill>
                  <a:srgbClr val="000000"/>
                </a:solidFill>
                <a:ea typeface="ＭＳ Ｐゴシック" charset="0"/>
                <a:cs typeface="Calibri"/>
                <a:sym typeface="Gotham Book" charset="0"/>
              </a:rPr>
              <a:t>. Negociar paquetes ganar-ganar</a:t>
            </a:r>
          </a:p>
          <a:p>
            <a:pPr algn="l">
              <a:lnSpc>
                <a:spcPct val="80000"/>
              </a:lnSpc>
              <a:defRPr/>
            </a:pPr>
            <a:endParaRPr lang="es-MX" dirty="0">
              <a:solidFill>
                <a:srgbClr val="000000"/>
              </a:solidFill>
              <a:latin typeface="Calibri"/>
              <a:ea typeface="ＭＳ Ｐゴシック" charset="0"/>
              <a:cs typeface="Calibri"/>
              <a:sym typeface="Gotham Book" charset="0"/>
            </a:endParaRPr>
          </a:p>
        </p:txBody>
      </p:sp>
      <p:sp>
        <p:nvSpPr>
          <p:cNvPr id="10" name="Rectangle 5"/>
          <p:cNvSpPr>
            <a:spLocks/>
          </p:cNvSpPr>
          <p:nvPr/>
        </p:nvSpPr>
        <p:spPr bwMode="auto">
          <a:xfrm>
            <a:off x="5816333" y="2207248"/>
            <a:ext cx="1346215" cy="625078"/>
          </a:xfrm>
          <a:prstGeom prst="rect">
            <a:avLst/>
          </a:prstGeom>
          <a:noFill/>
          <a:ln>
            <a:noFill/>
          </a:ln>
          <a:effectLst>
            <a:outerShdw blurRad="127000" dist="76199" dir="8940031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1pPr>
            <a:lvl2pPr marL="742950" indent="-285750"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2pPr>
            <a:lvl3pPr marL="1143000" indent="-228600"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3pPr>
            <a:lvl4pPr marL="1600200" indent="-228600"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4pPr>
            <a:lvl5pPr marL="2057400" indent="-228600"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s-MX" altLang="es-MX" sz="1800" dirty="0" smtClean="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Gotham Book" charset="0"/>
              </a:rPr>
              <a:t>3. Reuniones </a:t>
            </a:r>
            <a:r>
              <a:rPr lang="es-MX" altLang="es-MX" sz="1800" dirty="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Gotham Book" charset="0"/>
              </a:rPr>
              <a:t>cara a cara </a:t>
            </a:r>
            <a:r>
              <a:rPr lang="es-MX" altLang="es-MX" sz="1800" dirty="0" smtClean="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Gotham Book" charset="0"/>
              </a:rPr>
              <a:t>en </a:t>
            </a:r>
            <a:r>
              <a:rPr lang="es-MX" altLang="es-MX" sz="1800" dirty="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Gotham Book" charset="0"/>
              </a:rPr>
              <a:t>espacio </a:t>
            </a:r>
            <a:r>
              <a:rPr lang="es-MX" altLang="es-MX" sz="1800" dirty="0" smtClean="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Gotham Book" charset="0"/>
              </a:rPr>
              <a:t>seguro.</a:t>
            </a:r>
            <a:endParaRPr lang="es-MX" altLang="es-MX" sz="1800" dirty="0">
              <a:solidFill>
                <a:srgbClr val="000000"/>
              </a:solidFill>
              <a:latin typeface="Calibri" panose="020F0502020204030204" pitchFamily="34" charset="0"/>
              <a:ea typeface="MS PGothic" panose="020B0600070205080204" pitchFamily="34" charset="-128"/>
              <a:sym typeface="Gotham Book" charset="0"/>
            </a:endParaRPr>
          </a:p>
        </p:txBody>
      </p:sp>
      <p:sp>
        <p:nvSpPr>
          <p:cNvPr id="11" name="Rectangle 6"/>
          <p:cNvSpPr>
            <a:spLocks/>
          </p:cNvSpPr>
          <p:nvPr/>
        </p:nvSpPr>
        <p:spPr bwMode="auto">
          <a:xfrm>
            <a:off x="6036823" y="4293957"/>
            <a:ext cx="2251451" cy="1080492"/>
          </a:xfrm>
          <a:prstGeom prst="rect">
            <a:avLst/>
          </a:prstGeom>
          <a:noFill/>
          <a:ln>
            <a:noFill/>
          </a:ln>
          <a:effectLst>
            <a:outerShdw blurRad="127000" dist="76199" dir="8940031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1pPr>
            <a:lvl2pPr marL="742950" indent="-285750"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2pPr>
            <a:lvl3pPr marL="1143000" indent="-228600"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3pPr>
            <a:lvl4pPr marL="1600200" indent="-228600"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4pPr>
            <a:lvl5pPr marL="2057400" indent="-228600"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s-MX" altLang="es-MX" sz="1800" dirty="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Gotham Book" charset="0"/>
              </a:rPr>
              <a:t>4</a:t>
            </a:r>
            <a:r>
              <a:rPr lang="es-MX" altLang="es-MX" sz="1800" dirty="0" smtClean="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Gotham Book" charset="0"/>
              </a:rPr>
              <a:t>. Foros públicos y plurales, </a:t>
            </a:r>
          </a:p>
          <a:p>
            <a:pPr eaLnBrk="1" hangingPunct="1">
              <a:lnSpc>
                <a:spcPct val="80000"/>
              </a:lnSpc>
            </a:pPr>
            <a:r>
              <a:rPr lang="es-MX" altLang="es-MX" sz="1800" dirty="0" smtClean="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Gotham Book" charset="0"/>
              </a:rPr>
              <a:t>de convocatoria ampliamente consensuada. </a:t>
            </a:r>
            <a:endParaRPr lang="es-MX" altLang="es-MX" sz="1800" dirty="0">
              <a:solidFill>
                <a:srgbClr val="000000"/>
              </a:solidFill>
              <a:latin typeface="Calibri" panose="020F0502020204030204" pitchFamily="34" charset="0"/>
              <a:ea typeface="MS PGothic" panose="020B0600070205080204" pitchFamily="34" charset="-128"/>
              <a:sym typeface="Gotham Book" charset="0"/>
            </a:endParaRPr>
          </a:p>
        </p:txBody>
      </p:sp>
      <p:sp>
        <p:nvSpPr>
          <p:cNvPr id="12" name="Rectangle 7"/>
          <p:cNvSpPr>
            <a:spLocks/>
          </p:cNvSpPr>
          <p:nvPr/>
        </p:nvSpPr>
        <p:spPr bwMode="auto">
          <a:xfrm>
            <a:off x="1922220" y="5201435"/>
            <a:ext cx="1256369" cy="1401962"/>
          </a:xfrm>
          <a:prstGeom prst="rect">
            <a:avLst/>
          </a:prstGeom>
          <a:noFill/>
          <a:ln>
            <a:noFill/>
          </a:ln>
          <a:effectLst>
            <a:outerShdw blurRad="127000" dist="76199" dir="8940031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1pPr>
            <a:lvl2pPr marL="742950" indent="-285750"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2pPr>
            <a:lvl3pPr marL="1143000" indent="-228600"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3pPr>
            <a:lvl4pPr marL="1600200" indent="-228600"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4pPr>
            <a:lvl5pPr marL="2057400" indent="-228600"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9pPr>
          </a:lstStyle>
          <a:p>
            <a:pPr algn="r" eaLnBrk="1" hangingPunct="1">
              <a:lnSpc>
                <a:spcPct val="80000"/>
              </a:lnSpc>
            </a:pPr>
            <a:r>
              <a:rPr lang="es-MX" altLang="es-MX" sz="1800" dirty="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Gotham Book" charset="0"/>
              </a:rPr>
              <a:t>6</a:t>
            </a:r>
            <a:r>
              <a:rPr lang="es-MX" altLang="es-MX" sz="1800" dirty="0" smtClean="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Gotham Book" charset="0"/>
              </a:rPr>
              <a:t>. Co-creación con expertos independientes y asociaciones civiles.</a:t>
            </a:r>
            <a:endParaRPr lang="es-MX" altLang="es-MX" sz="1800" dirty="0">
              <a:solidFill>
                <a:srgbClr val="000000"/>
              </a:solidFill>
              <a:latin typeface="Calibri" panose="020F0502020204030204" pitchFamily="34" charset="0"/>
              <a:ea typeface="MS PGothic" panose="020B0600070205080204" pitchFamily="34" charset="-128"/>
              <a:sym typeface="Gotham Book" charset="0"/>
            </a:endParaRPr>
          </a:p>
        </p:txBody>
      </p:sp>
      <p:sp>
        <p:nvSpPr>
          <p:cNvPr id="13" name="Rectangle 8"/>
          <p:cNvSpPr>
            <a:spLocks/>
          </p:cNvSpPr>
          <p:nvPr/>
        </p:nvSpPr>
        <p:spPr bwMode="auto">
          <a:xfrm>
            <a:off x="1624320" y="3908135"/>
            <a:ext cx="1346215" cy="1080492"/>
          </a:xfrm>
          <a:prstGeom prst="rect">
            <a:avLst/>
          </a:prstGeom>
          <a:noFill/>
          <a:ln>
            <a:noFill/>
          </a:ln>
          <a:effectLst>
            <a:outerShdw blurRad="127000" dist="76199" dir="8940031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1pPr>
            <a:lvl2pPr marL="742950" indent="-285750"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2pPr>
            <a:lvl3pPr marL="1143000" indent="-228600"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3pPr>
            <a:lvl4pPr marL="1600200" indent="-228600"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4pPr>
            <a:lvl5pPr marL="2057400" indent="-228600"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9pPr>
          </a:lstStyle>
          <a:p>
            <a:pPr algn="r" eaLnBrk="1" hangingPunct="1">
              <a:lnSpc>
                <a:spcPct val="80000"/>
              </a:lnSpc>
            </a:pPr>
            <a:r>
              <a:rPr lang="es-MX" altLang="es-MX" sz="1800" dirty="0" smtClean="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Gotham Book" charset="0"/>
              </a:rPr>
              <a:t>7. Estrategia pedagógica de medios </a:t>
            </a:r>
            <a:endParaRPr lang="es-MX" altLang="es-MX" sz="1800" dirty="0">
              <a:solidFill>
                <a:srgbClr val="000000"/>
              </a:solidFill>
              <a:latin typeface="Calibri" panose="020F0502020204030204" pitchFamily="34" charset="0"/>
              <a:ea typeface="MS PGothic" panose="020B0600070205080204" pitchFamily="34" charset="-128"/>
              <a:sym typeface="Gotham Book" charset="0"/>
            </a:endParaRPr>
          </a:p>
        </p:txBody>
      </p:sp>
      <p:sp>
        <p:nvSpPr>
          <p:cNvPr id="14" name="Rectangle 9"/>
          <p:cNvSpPr>
            <a:spLocks/>
          </p:cNvSpPr>
          <p:nvPr/>
        </p:nvSpPr>
        <p:spPr bwMode="auto">
          <a:xfrm>
            <a:off x="3718296" y="3323458"/>
            <a:ext cx="1346215" cy="625078"/>
          </a:xfrm>
          <a:prstGeom prst="rect">
            <a:avLst/>
          </a:prstGeom>
          <a:noFill/>
          <a:ln>
            <a:noFill/>
          </a:ln>
          <a:effectLst>
            <a:outerShdw blurRad="127000" dist="76199" dir="8940031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80000"/>
              </a:lnSpc>
              <a:defRPr/>
            </a:pPr>
            <a:r>
              <a:rPr lang="es-MX" sz="2000" dirty="0" smtClean="0">
                <a:solidFill>
                  <a:srgbClr val="000000"/>
                </a:solidFill>
                <a:latin typeface="+mj-lt"/>
                <a:ea typeface="ＭＳ Ｐゴシック" charset="0"/>
                <a:cs typeface="Calibri"/>
                <a:sym typeface="Gotham Bold" charset="0"/>
              </a:rPr>
              <a:t>Cambio institucional efectivo y legítimo </a:t>
            </a:r>
            <a:endParaRPr lang="es-MX" sz="2000" dirty="0">
              <a:solidFill>
                <a:srgbClr val="000000"/>
              </a:solidFill>
              <a:latin typeface="+mj-lt"/>
              <a:ea typeface="ＭＳ Ｐゴシック" charset="0"/>
              <a:cs typeface="Calibri"/>
              <a:sym typeface="Gotham Bold" charset="0"/>
            </a:endParaRPr>
          </a:p>
        </p:txBody>
      </p:sp>
      <p:sp>
        <p:nvSpPr>
          <p:cNvPr id="15" name="Oval 12"/>
          <p:cNvSpPr>
            <a:spLocks/>
          </p:cNvSpPr>
          <p:nvPr/>
        </p:nvSpPr>
        <p:spPr bwMode="auto">
          <a:xfrm>
            <a:off x="3607785" y="2677683"/>
            <a:ext cx="1573933" cy="2098476"/>
          </a:xfrm>
          <a:prstGeom prst="ellipse">
            <a:avLst/>
          </a:prstGeom>
          <a:noFill/>
          <a:ln w="12700" cap="rnd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1pPr>
            <a:lvl2pPr marL="742950" indent="-285750"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2pPr>
            <a:lvl3pPr marL="1143000" indent="-228600"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3pPr>
            <a:lvl4pPr marL="1600200" indent="-228600"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4pPr>
            <a:lvl5pPr marL="2057400" indent="-228600"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9pPr>
          </a:lstStyle>
          <a:p>
            <a:pPr eaLnBrk="1" hangingPunct="1"/>
            <a:endParaRPr lang="es-MX" altLang="es-MX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3083698" y="2446628"/>
            <a:ext cx="670596" cy="639589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s-MX" sz="1400" dirty="0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>
            <a:off x="5149905" y="4011556"/>
            <a:ext cx="786967" cy="329283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s-MX" sz="1400" dirty="0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 flipH="1">
            <a:off x="2832540" y="3995929"/>
            <a:ext cx="793664" cy="298029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s-MX" sz="1400" dirty="0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 flipH="1">
            <a:off x="3330015" y="4706956"/>
            <a:ext cx="687161" cy="596055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s-MX" sz="1400" dirty="0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4750561" y="4706955"/>
            <a:ext cx="291345" cy="102803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s-MX" sz="1400" dirty="0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 flipH="1">
            <a:off x="4402287" y="1593842"/>
            <a:ext cx="10883" cy="1099468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s-MX" sz="1400" dirty="0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 rot="10800000" flipH="1">
            <a:off x="5035208" y="2576108"/>
            <a:ext cx="735897" cy="495598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s-MX" sz="1400" dirty="0"/>
          </a:p>
        </p:txBody>
      </p:sp>
      <p:sp>
        <p:nvSpPr>
          <p:cNvPr id="23" name="Oval 20"/>
          <p:cNvSpPr>
            <a:spLocks/>
          </p:cNvSpPr>
          <p:nvPr/>
        </p:nvSpPr>
        <p:spPr bwMode="auto">
          <a:xfrm>
            <a:off x="3283790" y="2245709"/>
            <a:ext cx="2216901" cy="2955726"/>
          </a:xfrm>
          <a:prstGeom prst="ellipse">
            <a:avLst/>
          </a:prstGeom>
          <a:noFill/>
          <a:ln w="12700" cap="rnd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1pPr>
            <a:lvl2pPr marL="742950" indent="-285750"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2pPr>
            <a:lvl3pPr marL="1143000" indent="-228600"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3pPr>
            <a:lvl4pPr marL="1600200" indent="-228600"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4pPr>
            <a:lvl5pPr marL="2057400" indent="-228600"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9pPr>
          </a:lstStyle>
          <a:p>
            <a:pPr eaLnBrk="1" hangingPunct="1"/>
            <a:endParaRPr lang="es-MX" altLang="es-MX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5905" y="1593842"/>
            <a:ext cx="1974334" cy="1477864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5964" y="852993"/>
            <a:ext cx="1135856" cy="1238250"/>
          </a:xfrm>
          <a:prstGeom prst="rect">
            <a:avLst/>
          </a:prstGeom>
        </p:spPr>
      </p:pic>
      <p:sp>
        <p:nvSpPr>
          <p:cNvPr id="7" name="Rectangle 2"/>
          <p:cNvSpPr>
            <a:spLocks/>
          </p:cNvSpPr>
          <p:nvPr/>
        </p:nvSpPr>
        <p:spPr bwMode="auto">
          <a:xfrm>
            <a:off x="1695624" y="2145250"/>
            <a:ext cx="1346215" cy="848320"/>
          </a:xfrm>
          <a:prstGeom prst="rect">
            <a:avLst/>
          </a:prstGeom>
          <a:noFill/>
          <a:ln>
            <a:noFill/>
          </a:ln>
          <a:effectLst>
            <a:outerShdw blurRad="127000" dist="76199" dir="8940031" algn="ctr" rotWithShape="0">
              <a:schemeClr val="bg2">
                <a:alpha val="75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1pPr>
            <a:lvl2pPr marL="742950" indent="-285750"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2pPr>
            <a:lvl3pPr marL="1143000" indent="-228600"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3pPr>
            <a:lvl4pPr marL="1600200" indent="-228600"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4pPr>
            <a:lvl5pPr marL="2057400" indent="-228600" eaLnBrk="0" hangingPunct="0"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rgbClr val="414141"/>
                </a:solidFill>
                <a:latin typeface="Gill Sans Light" pitchFamily="-84" charset="0"/>
                <a:ea typeface="ヒラギノ角ゴ ProN W3" pitchFamily="-84" charset="-128"/>
                <a:sym typeface="Gill Sans Light" pitchFamily="-84" charset="0"/>
              </a:defRPr>
            </a:lvl9pPr>
          </a:lstStyle>
          <a:p>
            <a:pPr algn="r" eaLnBrk="1" hangingPunct="1">
              <a:lnSpc>
                <a:spcPct val="80000"/>
              </a:lnSpc>
            </a:pPr>
            <a:r>
              <a:rPr lang="es-MX" altLang="es-MX" sz="1800" dirty="0" smtClean="0">
                <a:solidFill>
                  <a:srgbClr val="000000"/>
                </a:solidFill>
                <a:latin typeface="Calibri" panose="020F0502020204030204" pitchFamily="34" charset="0"/>
                <a:ea typeface="MS PGothic" panose="020B0600070205080204" pitchFamily="34" charset="-128"/>
                <a:sym typeface="Gotham Book" charset="0"/>
              </a:rPr>
              <a:t>1. interlocutor confiable </a:t>
            </a:r>
            <a:endParaRPr lang="es-MX" altLang="es-MX" sz="1800" dirty="0">
              <a:solidFill>
                <a:srgbClr val="000000"/>
              </a:solidFill>
              <a:latin typeface="Calibri" panose="020F0502020204030204" pitchFamily="34" charset="0"/>
              <a:ea typeface="MS PGothic" panose="020B0600070205080204" pitchFamily="34" charset="-128"/>
              <a:sym typeface="Gotham Book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12914" y="2024731"/>
            <a:ext cx="1175360" cy="131301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41610" y="5220971"/>
            <a:ext cx="2157493" cy="1232853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99908" y="3444595"/>
            <a:ext cx="1607771" cy="1102667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507961" y="5614433"/>
            <a:ext cx="1502138" cy="143060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99909" y="5245657"/>
            <a:ext cx="1618692" cy="1476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437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2515" y="1860917"/>
            <a:ext cx="7913077" cy="2387600"/>
          </a:xfrm>
        </p:spPr>
        <p:txBody>
          <a:bodyPr>
            <a:normAutofit fontScale="90000"/>
          </a:bodyPr>
          <a:lstStyle/>
          <a:p>
            <a:r>
              <a:rPr lang="es-MX" sz="4800" dirty="0" smtClean="0"/>
              <a:t>Una parte importante de la deliberación/negociación </a:t>
            </a:r>
            <a:br>
              <a:rPr lang="es-MX" sz="4800" dirty="0" smtClean="0"/>
            </a:br>
            <a:r>
              <a:rPr lang="es-MX" sz="4800" dirty="0" smtClean="0"/>
              <a:t>sucede en el contexto de procesos grupales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92774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ES_tradnl" b="1">
                <a:solidFill>
                  <a:schemeClr val="tx1"/>
                </a:solidFill>
                <a:latin typeface="Verdana" pitchFamily="34" charset="0"/>
              </a:rPr>
              <a:t>FACILITACIÓN</a:t>
            </a:r>
            <a:endParaRPr lang="es-ES" b="1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50938" y="2152650"/>
            <a:ext cx="6610350" cy="3219450"/>
          </a:xfrm>
        </p:spPr>
        <p:txBody>
          <a:bodyPr>
            <a:normAutofit fontScale="85000" lnSpcReduction="10000"/>
          </a:bodyPr>
          <a:lstStyle/>
          <a:p>
            <a:pPr algn="ctr">
              <a:buFontTx/>
              <a:buNone/>
              <a:defRPr/>
            </a:pPr>
            <a:r>
              <a:rPr lang="es-MX" sz="2800" dirty="0">
                <a:latin typeface="+mj-lt"/>
              </a:rPr>
              <a:t>	</a:t>
            </a:r>
            <a:r>
              <a:rPr lang="es-MX" dirty="0">
                <a:latin typeface="+mj-lt"/>
              </a:rPr>
              <a:t>La facilitación </a:t>
            </a:r>
            <a:r>
              <a:rPr lang="es-MX" dirty="0" smtClean="0">
                <a:latin typeface="+mj-lt"/>
              </a:rPr>
              <a:t>consiste en un conjunto de </a:t>
            </a:r>
            <a:r>
              <a:rPr lang="es-MX" i="1" dirty="0" smtClean="0">
                <a:latin typeface="+mj-lt"/>
              </a:rPr>
              <a:t>herramientas de comunicación</a:t>
            </a:r>
            <a:r>
              <a:rPr lang="es-MX" dirty="0" smtClean="0">
                <a:latin typeface="+mj-lt"/>
              </a:rPr>
              <a:t> orientadas a potenciar la efectividad de los </a:t>
            </a:r>
            <a:r>
              <a:rPr lang="es-MX" i="1" dirty="0" smtClean="0">
                <a:latin typeface="+mj-lt"/>
              </a:rPr>
              <a:t>proceso grupales</a:t>
            </a:r>
            <a:r>
              <a:rPr lang="es-MX" dirty="0" smtClean="0">
                <a:latin typeface="+mj-lt"/>
              </a:rPr>
              <a:t>.</a:t>
            </a:r>
          </a:p>
          <a:p>
            <a:pPr algn="ctr">
              <a:buFontTx/>
              <a:buNone/>
              <a:defRPr/>
            </a:pPr>
            <a:endParaRPr lang="es-MX" sz="2800" dirty="0">
              <a:latin typeface="+mj-lt"/>
            </a:endParaRPr>
          </a:p>
          <a:p>
            <a:pPr algn="ctr">
              <a:buFontTx/>
              <a:buNone/>
              <a:defRPr/>
            </a:pPr>
            <a:r>
              <a:rPr lang="es-MX" sz="2800" dirty="0" smtClean="0">
                <a:latin typeface="+mj-lt"/>
              </a:rPr>
              <a:t>Los procesos participativos sin facilitación adecuada pueden carecer de calidad en la deliberación y en la efectividad de la negociaciones. </a:t>
            </a:r>
            <a:endParaRPr lang="es-ES" sz="2800" dirty="0">
              <a:latin typeface="+mj-lt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42875" y="6524627"/>
            <a:ext cx="3276600" cy="2444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1000">
                <a:latin typeface="Verdana" pitchFamily="34" charset="0"/>
              </a:rPr>
              <a:t>©  Fundación Cambio Democrático - 2005</a:t>
            </a:r>
            <a:endParaRPr lang="es-ES" sz="100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73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77851" y="404813"/>
            <a:ext cx="7993063" cy="1655762"/>
          </a:xfrm>
        </p:spPr>
        <p:txBody>
          <a:bodyPr/>
          <a:lstStyle/>
          <a:p>
            <a:pPr>
              <a:defRPr/>
            </a:pPr>
            <a:r>
              <a:rPr lang="es-ES_tradnl" sz="3600" b="1" dirty="0" smtClean="0">
                <a:solidFill>
                  <a:schemeClr val="tx1"/>
                </a:solidFill>
                <a:latin typeface="Verdana" pitchFamily="34" charset="0"/>
              </a:rPr>
              <a:t>Valores de la </a:t>
            </a:r>
            <a:r>
              <a:rPr lang="es-ES_tradnl" sz="3600" b="1" dirty="0" smtClean="0">
                <a:solidFill>
                  <a:schemeClr val="tx1"/>
                </a:solidFill>
                <a:latin typeface="Verdana" pitchFamily="34" charset="0"/>
              </a:rPr>
              <a:t>Facilitación</a:t>
            </a:r>
            <a:endParaRPr lang="es-ES" sz="3600" b="1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42875" y="6524627"/>
            <a:ext cx="3276600" cy="2444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1000">
                <a:latin typeface="Verdana" pitchFamily="34" charset="0"/>
              </a:rPr>
              <a:t>©  Fundación Cambio Democrático - 2005</a:t>
            </a:r>
            <a:endParaRPr lang="es-ES" sz="1000">
              <a:latin typeface="Verdana" pitchFamily="34" charset="0"/>
            </a:endParaRPr>
          </a:p>
        </p:txBody>
      </p:sp>
      <p:sp>
        <p:nvSpPr>
          <p:cNvPr id="396294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238375" y="2660650"/>
            <a:ext cx="6286500" cy="2819400"/>
          </a:xfrm>
        </p:spPr>
        <p:txBody>
          <a:bodyPr/>
          <a:lstStyle/>
          <a:p>
            <a:pPr>
              <a:buClr>
                <a:schemeClr val="tx1"/>
              </a:buClr>
              <a:defRPr/>
            </a:pPr>
            <a:r>
              <a:rPr lang="es-MX" sz="2800" dirty="0">
                <a:latin typeface="+mj-lt"/>
              </a:rPr>
              <a:t>Participación </a:t>
            </a:r>
            <a:r>
              <a:rPr lang="es-MX" sz="2800" dirty="0" smtClean="0">
                <a:latin typeface="+mj-lt"/>
              </a:rPr>
              <a:t>plena e informada</a:t>
            </a:r>
            <a:endParaRPr lang="es-MX" sz="2800" dirty="0">
              <a:latin typeface="+mj-lt"/>
            </a:endParaRPr>
          </a:p>
          <a:p>
            <a:pPr>
              <a:buClr>
                <a:schemeClr val="tx1"/>
              </a:buClr>
              <a:defRPr/>
            </a:pPr>
            <a:r>
              <a:rPr lang="es-MX" sz="2800" dirty="0">
                <a:latin typeface="+mj-lt"/>
              </a:rPr>
              <a:t>Comprensión </a:t>
            </a:r>
            <a:r>
              <a:rPr lang="es-MX" sz="2800" dirty="0" smtClean="0">
                <a:latin typeface="+mj-lt"/>
              </a:rPr>
              <a:t>mutua / empat</a:t>
            </a:r>
            <a:r>
              <a:rPr lang="es-MX" dirty="0" smtClean="0">
                <a:latin typeface="+mj-lt"/>
              </a:rPr>
              <a:t>ía </a:t>
            </a:r>
            <a:endParaRPr lang="es-MX" sz="2800" dirty="0">
              <a:latin typeface="+mj-lt"/>
            </a:endParaRPr>
          </a:p>
          <a:p>
            <a:pPr>
              <a:buClr>
                <a:schemeClr val="tx1"/>
              </a:buClr>
              <a:defRPr/>
            </a:pPr>
            <a:r>
              <a:rPr lang="es-MX" sz="2800" dirty="0">
                <a:latin typeface="+mj-lt"/>
              </a:rPr>
              <a:t>Soluciones </a:t>
            </a:r>
            <a:r>
              <a:rPr lang="es-MX" sz="2800" dirty="0" smtClean="0">
                <a:latin typeface="+mj-lt"/>
              </a:rPr>
              <a:t>inclusivas</a:t>
            </a:r>
            <a:endParaRPr lang="es-MX" sz="2800" dirty="0">
              <a:latin typeface="+mj-lt"/>
            </a:endParaRPr>
          </a:p>
          <a:p>
            <a:pPr>
              <a:buClr>
                <a:schemeClr val="tx1"/>
              </a:buClr>
              <a:defRPr/>
            </a:pPr>
            <a:r>
              <a:rPr lang="es-MX" sz="2800" dirty="0">
                <a:latin typeface="+mj-lt"/>
              </a:rPr>
              <a:t>Responsabilidad </a:t>
            </a:r>
            <a:r>
              <a:rPr lang="es-MX" sz="2800" dirty="0" smtClean="0">
                <a:latin typeface="+mj-lt"/>
              </a:rPr>
              <a:t>Compartida</a:t>
            </a:r>
          </a:p>
          <a:p>
            <a:pPr>
              <a:buClr>
                <a:schemeClr val="tx1"/>
              </a:buClr>
              <a:defRPr/>
            </a:pPr>
            <a:r>
              <a:rPr lang="es-MX" sz="2800" dirty="0" smtClean="0">
                <a:latin typeface="+mj-lt"/>
              </a:rPr>
              <a:t>El consenso </a:t>
            </a:r>
            <a:r>
              <a:rPr lang="es-MX" dirty="0" smtClean="0">
                <a:latin typeface="+mj-lt"/>
              </a:rPr>
              <a:t>/ compromiso interno</a:t>
            </a:r>
            <a:endParaRPr lang="es-E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2431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6" y="260352"/>
            <a:ext cx="8170863" cy="1152525"/>
          </a:xfrm>
        </p:spPr>
        <p:txBody>
          <a:bodyPr/>
          <a:lstStyle/>
          <a:p>
            <a:pPr>
              <a:defRPr/>
            </a:pPr>
            <a:r>
              <a:rPr lang="es-ES_tradnl" sz="4000" b="1" dirty="0" smtClean="0">
                <a:solidFill>
                  <a:schemeClr val="tx1"/>
                </a:solidFill>
                <a:latin typeface="Verdana" pitchFamily="34" charset="0"/>
              </a:rPr>
              <a:t>Construcción de consensos</a:t>
            </a:r>
            <a:endParaRPr lang="es-ES" sz="4000" b="1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42875" y="6524627"/>
            <a:ext cx="3276600" cy="2444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1000">
                <a:latin typeface="Verdana" pitchFamily="34" charset="0"/>
              </a:rPr>
              <a:t>©  Fundación Cambio Democrático - 2005</a:t>
            </a:r>
            <a:endParaRPr lang="es-ES" sz="1000">
              <a:latin typeface="Verdana" pitchFamily="34" charset="0"/>
            </a:endParaRPr>
          </a:p>
        </p:txBody>
      </p:sp>
      <p:sp>
        <p:nvSpPr>
          <p:cNvPr id="6148" name="Rectangle 6"/>
          <p:cNvSpPr>
            <a:spLocks noChangeArrowheads="1"/>
          </p:cNvSpPr>
          <p:nvPr/>
        </p:nvSpPr>
        <p:spPr bwMode="auto">
          <a:xfrm>
            <a:off x="539750" y="2292350"/>
            <a:ext cx="83534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333399"/>
              </a:buClr>
              <a:buSzPct val="120000"/>
              <a:buFont typeface="Wingdings" pitchFamily="2" charset="2"/>
              <a:buChar char="ü"/>
            </a:pPr>
            <a:endParaRPr lang="en-US" sz="2200" b="1">
              <a:latin typeface="Verdana" pitchFamily="34" charset="0"/>
            </a:endParaRPr>
          </a:p>
        </p:txBody>
      </p:sp>
      <p:sp>
        <p:nvSpPr>
          <p:cNvPr id="6149" name="Rectangle 7"/>
          <p:cNvSpPr>
            <a:spLocks noChangeArrowheads="1"/>
          </p:cNvSpPr>
          <p:nvPr/>
        </p:nvSpPr>
        <p:spPr bwMode="auto">
          <a:xfrm>
            <a:off x="314325" y="1773240"/>
            <a:ext cx="8218488" cy="456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</a:pPr>
            <a:r>
              <a:rPr lang="es-ES_tradnl" sz="2800" dirty="0">
                <a:latin typeface="Verdana" pitchFamily="34" charset="0"/>
              </a:rPr>
              <a:t>  </a:t>
            </a:r>
            <a:r>
              <a:rPr lang="es-ES_tradnl" sz="2800" i="1" dirty="0" smtClean="0">
                <a:latin typeface="Verdana" pitchFamily="34" charset="0"/>
              </a:rPr>
              <a:t>No </a:t>
            </a:r>
            <a:r>
              <a:rPr lang="es-ES_tradnl" sz="2800" i="1" dirty="0">
                <a:latin typeface="Verdana" pitchFamily="34" charset="0"/>
              </a:rPr>
              <a:t>requiere unanimidad. Es un esfuerzo de buena fe para satisfacer </a:t>
            </a:r>
            <a:r>
              <a:rPr lang="es-ES_tradnl" sz="2800" i="1" dirty="0" smtClean="0">
                <a:latin typeface="Verdana" pitchFamily="34" charset="0"/>
              </a:rPr>
              <a:t>las necesidades e intereses </a:t>
            </a:r>
            <a:r>
              <a:rPr lang="es-ES_tradnl" sz="2800" i="1" dirty="0">
                <a:latin typeface="Verdana" pitchFamily="34" charset="0"/>
              </a:rPr>
              <a:t>de </a:t>
            </a:r>
            <a:r>
              <a:rPr lang="es-ES_tradnl" sz="2800" i="1" dirty="0" smtClean="0">
                <a:latin typeface="Verdana" pitchFamily="34" charset="0"/>
              </a:rPr>
              <a:t>todas las personas participantes. </a:t>
            </a:r>
            <a:r>
              <a:rPr lang="es-ES_tradnl" sz="2800" i="1" dirty="0">
                <a:latin typeface="Verdana" pitchFamily="34" charset="0"/>
              </a:rPr>
              <a:t>Se logra el consenso en el momento que </a:t>
            </a:r>
            <a:r>
              <a:rPr lang="es-ES_tradnl" sz="2800" i="1" dirty="0" smtClean="0">
                <a:latin typeface="Verdana" pitchFamily="34" charset="0"/>
              </a:rPr>
              <a:t>todas </a:t>
            </a:r>
            <a:r>
              <a:rPr lang="es-ES_tradnl" sz="2800" i="1" dirty="0">
                <a:latin typeface="Verdana" pitchFamily="34" charset="0"/>
              </a:rPr>
              <a:t>acuerdan que pueden </a:t>
            </a:r>
            <a:r>
              <a:rPr lang="es-ES_tradnl" sz="2800" i="1" dirty="0" smtClean="0">
                <a:latin typeface="Verdana" pitchFamily="34" charset="0"/>
              </a:rPr>
              <a:t>vivir </a:t>
            </a:r>
            <a:r>
              <a:rPr lang="es-ES_tradnl" sz="2800" i="1" dirty="0">
                <a:latin typeface="Verdana" pitchFamily="34" charset="0"/>
              </a:rPr>
              <a:t>con la propuesta después de que todo esfuerzo se ha hecho para satisfacer los </a:t>
            </a:r>
            <a:r>
              <a:rPr lang="es-ES_tradnl" sz="2800" i="1" dirty="0" smtClean="0">
                <a:latin typeface="Verdana" pitchFamily="34" charset="0"/>
              </a:rPr>
              <a:t>intereses y necesidades </a:t>
            </a:r>
            <a:r>
              <a:rPr lang="es-ES_tradnl" sz="2800" i="1" dirty="0">
                <a:latin typeface="Verdana" pitchFamily="34" charset="0"/>
              </a:rPr>
              <a:t>de </a:t>
            </a:r>
            <a:r>
              <a:rPr lang="es-ES_tradnl" sz="2800" i="1" dirty="0" smtClean="0">
                <a:latin typeface="Verdana" pitchFamily="34" charset="0"/>
              </a:rPr>
              <a:t>todas.</a:t>
            </a:r>
            <a:endParaRPr lang="es-ES_tradnl" sz="2800" i="1" dirty="0">
              <a:latin typeface="Verdan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rgbClr val="0033CC"/>
              </a:buClr>
            </a:pPr>
            <a:r>
              <a:rPr lang="es-ES_tradnl" sz="2800" i="1" dirty="0">
                <a:latin typeface="Verdana" pitchFamily="34" charset="0"/>
              </a:rPr>
              <a:t>   </a:t>
            </a:r>
            <a:r>
              <a:rPr lang="es-ES_tradnl" sz="2000" i="1" dirty="0" err="1">
                <a:latin typeface="Verdana" pitchFamily="34" charset="0"/>
              </a:rPr>
              <a:t>Susskind</a:t>
            </a:r>
            <a:r>
              <a:rPr lang="es-ES_tradnl" sz="2000" i="1" dirty="0">
                <a:latin typeface="Verdana" pitchFamily="34" charset="0"/>
              </a:rPr>
              <a:t>, </a:t>
            </a:r>
            <a:r>
              <a:rPr lang="es-ES_tradnl" sz="2000" i="1" dirty="0" err="1">
                <a:latin typeface="Verdana" pitchFamily="34" charset="0"/>
              </a:rPr>
              <a:t>Consensus</a:t>
            </a:r>
            <a:r>
              <a:rPr lang="es-ES_tradnl" sz="2000" i="1" dirty="0">
                <a:latin typeface="Verdana" pitchFamily="34" charset="0"/>
              </a:rPr>
              <a:t> </a:t>
            </a:r>
            <a:r>
              <a:rPr lang="es-ES_tradnl" sz="2000" i="1" dirty="0" err="1">
                <a:latin typeface="Verdana" pitchFamily="34" charset="0"/>
              </a:rPr>
              <a:t>Building</a:t>
            </a:r>
            <a:r>
              <a:rPr lang="es-ES_tradnl" sz="2000" i="1" dirty="0">
                <a:latin typeface="Verdana" pitchFamily="34" charset="0"/>
              </a:rPr>
              <a:t> </a:t>
            </a:r>
            <a:r>
              <a:rPr lang="es-ES_tradnl" sz="2000" i="1" dirty="0" err="1">
                <a:latin typeface="Verdana" pitchFamily="34" charset="0"/>
              </a:rPr>
              <a:t>Handbook</a:t>
            </a:r>
            <a:r>
              <a:rPr lang="es-ES_tradnl" sz="2800" i="1" dirty="0">
                <a:latin typeface="Verdana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743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01650" y="44624"/>
            <a:ext cx="8170863" cy="13001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s-ES_tradnl" sz="2800" b="1" dirty="0">
                <a:solidFill>
                  <a:schemeClr val="tx1"/>
                </a:solidFill>
                <a:latin typeface="Verdana" pitchFamily="34" charset="0"/>
              </a:rPr>
              <a:t>FUNCIONES </a:t>
            </a:r>
            <a:r>
              <a:rPr lang="es-ES_tradnl" sz="2800" b="1" dirty="0" smtClean="0">
                <a:solidFill>
                  <a:schemeClr val="tx1"/>
                </a:solidFill>
                <a:latin typeface="Verdana" pitchFamily="34" charset="0"/>
              </a:rPr>
              <a:t>DE LA PERSONA  FACILITADORA</a:t>
            </a:r>
            <a:endParaRPr lang="es-ES" sz="2800" b="1" dirty="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42875" y="6524627"/>
            <a:ext cx="3276600" cy="2444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ES_tradnl" sz="1000">
                <a:latin typeface="Verdana" pitchFamily="34" charset="0"/>
              </a:rPr>
              <a:t>©  Fundación Cambio Democrático - 2005</a:t>
            </a:r>
            <a:endParaRPr lang="es-ES" sz="1000">
              <a:latin typeface="Verdana" pitchFamily="34" charset="0"/>
            </a:endParaRPr>
          </a:p>
        </p:txBody>
      </p:sp>
      <p:sp>
        <p:nvSpPr>
          <p:cNvPr id="400390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683568" y="1268760"/>
            <a:ext cx="8066087" cy="28194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Clr>
                <a:srgbClr val="0033CC"/>
              </a:buClr>
              <a:defRPr/>
            </a:pPr>
            <a:r>
              <a:rPr lang="es-ES_tradnl" sz="2400" dirty="0">
                <a:latin typeface="+mj-lt"/>
              </a:rPr>
              <a:t>Mantener un intercambio fluido de información precisa entre los </a:t>
            </a:r>
            <a:r>
              <a:rPr lang="es-ES_tradnl" sz="2400" dirty="0" smtClean="0">
                <a:latin typeface="+mj-lt"/>
              </a:rPr>
              <a:t>participantes.</a:t>
            </a:r>
            <a:endParaRPr lang="es-ES_tradnl" sz="2400" dirty="0">
              <a:latin typeface="+mj-lt"/>
            </a:endParaRPr>
          </a:p>
          <a:p>
            <a:pPr>
              <a:lnSpc>
                <a:spcPct val="90000"/>
              </a:lnSpc>
              <a:buClr>
                <a:srgbClr val="0033CC"/>
              </a:buClr>
              <a:defRPr/>
            </a:pPr>
            <a:endParaRPr lang="es-ES_tradnl" sz="1050" dirty="0">
              <a:latin typeface="+mj-lt"/>
            </a:endParaRPr>
          </a:p>
          <a:p>
            <a:pPr>
              <a:lnSpc>
                <a:spcPct val="90000"/>
              </a:lnSpc>
              <a:buClr>
                <a:srgbClr val="0033CC"/>
              </a:buClr>
              <a:defRPr/>
            </a:pPr>
            <a:r>
              <a:rPr lang="es-ES_tradnl" sz="2400" dirty="0">
                <a:latin typeface="+mj-lt"/>
              </a:rPr>
              <a:t>Ayudar a convertir las posiciones </a:t>
            </a:r>
            <a:r>
              <a:rPr lang="es-ES_tradnl" sz="2400" dirty="0" smtClean="0">
                <a:latin typeface="+mj-lt"/>
              </a:rPr>
              <a:t>en necesidades e intereses.</a:t>
            </a:r>
            <a:endParaRPr lang="es-ES_tradnl" sz="2400" dirty="0">
              <a:latin typeface="+mj-lt"/>
            </a:endParaRPr>
          </a:p>
          <a:p>
            <a:pPr>
              <a:lnSpc>
                <a:spcPct val="90000"/>
              </a:lnSpc>
              <a:buClr>
                <a:srgbClr val="0033CC"/>
              </a:buClr>
              <a:defRPr/>
            </a:pPr>
            <a:endParaRPr lang="es-ES_tradnl" sz="1050" dirty="0">
              <a:latin typeface="+mj-lt"/>
            </a:endParaRPr>
          </a:p>
          <a:p>
            <a:pPr>
              <a:lnSpc>
                <a:spcPct val="90000"/>
              </a:lnSpc>
              <a:buClr>
                <a:srgbClr val="0033CC"/>
              </a:buClr>
              <a:defRPr/>
            </a:pPr>
            <a:r>
              <a:rPr lang="es-ES_tradnl" sz="2400" dirty="0">
                <a:latin typeface="+mj-lt"/>
              </a:rPr>
              <a:t>Responder efectivamente ante las situaciones de crisis o </a:t>
            </a:r>
            <a:r>
              <a:rPr lang="es-ES_tradnl" sz="2400" dirty="0" smtClean="0">
                <a:latin typeface="+mj-lt"/>
              </a:rPr>
              <a:t>bloqueo.</a:t>
            </a:r>
            <a:endParaRPr lang="es-ES_tradnl" sz="2400" dirty="0">
              <a:latin typeface="+mj-lt"/>
            </a:endParaRPr>
          </a:p>
          <a:p>
            <a:pPr>
              <a:lnSpc>
                <a:spcPct val="90000"/>
              </a:lnSpc>
              <a:buClr>
                <a:srgbClr val="0033CC"/>
              </a:buClr>
              <a:defRPr/>
            </a:pPr>
            <a:endParaRPr lang="es-ES_tradnl" sz="1050" dirty="0">
              <a:latin typeface="+mj-lt"/>
            </a:endParaRPr>
          </a:p>
          <a:p>
            <a:pPr>
              <a:lnSpc>
                <a:spcPct val="90000"/>
              </a:lnSpc>
              <a:buClr>
                <a:srgbClr val="0033CC"/>
              </a:buClr>
              <a:defRPr/>
            </a:pPr>
            <a:r>
              <a:rPr lang="es-ES_tradnl" sz="2400" dirty="0">
                <a:latin typeface="+mj-lt"/>
              </a:rPr>
              <a:t>Ayudar a establecer plazos adecuados y </a:t>
            </a:r>
            <a:r>
              <a:rPr lang="es-ES_tradnl" sz="2400" dirty="0" smtClean="0">
                <a:latin typeface="+mj-lt"/>
              </a:rPr>
              <a:t>realistas.</a:t>
            </a:r>
            <a:endParaRPr lang="es-ES_tradnl" sz="2400" dirty="0">
              <a:latin typeface="+mj-lt"/>
            </a:endParaRPr>
          </a:p>
          <a:p>
            <a:pPr>
              <a:lnSpc>
                <a:spcPct val="90000"/>
              </a:lnSpc>
              <a:buClr>
                <a:srgbClr val="0033CC"/>
              </a:buClr>
              <a:defRPr/>
            </a:pPr>
            <a:endParaRPr lang="es-ES_tradnl" sz="1050" dirty="0">
              <a:latin typeface="+mj-lt"/>
            </a:endParaRPr>
          </a:p>
          <a:p>
            <a:pPr>
              <a:lnSpc>
                <a:spcPct val="90000"/>
              </a:lnSpc>
              <a:buClr>
                <a:srgbClr val="0033CC"/>
              </a:buClr>
              <a:defRPr/>
            </a:pPr>
            <a:r>
              <a:rPr lang="es-ES_tradnl" sz="2400" dirty="0">
                <a:latin typeface="+mj-lt"/>
              </a:rPr>
              <a:t>Asegurar la participación de todos </a:t>
            </a:r>
            <a:r>
              <a:rPr lang="es-ES_tradnl" sz="2400" dirty="0" smtClean="0">
                <a:latin typeface="+mj-lt"/>
              </a:rPr>
              <a:t>las personas participantes.</a:t>
            </a:r>
            <a:endParaRPr lang="es-ES_tradnl" sz="2400" dirty="0">
              <a:latin typeface="+mj-lt"/>
            </a:endParaRPr>
          </a:p>
          <a:p>
            <a:pPr>
              <a:lnSpc>
                <a:spcPct val="90000"/>
              </a:lnSpc>
              <a:buClr>
                <a:srgbClr val="0033CC"/>
              </a:buClr>
              <a:defRPr/>
            </a:pPr>
            <a:endParaRPr lang="es-ES_tradnl" sz="1050" dirty="0">
              <a:latin typeface="+mj-lt"/>
            </a:endParaRPr>
          </a:p>
          <a:p>
            <a:pPr>
              <a:lnSpc>
                <a:spcPct val="90000"/>
              </a:lnSpc>
              <a:buClr>
                <a:srgbClr val="0033CC"/>
              </a:buClr>
              <a:defRPr/>
            </a:pPr>
            <a:r>
              <a:rPr lang="es-ES_tradnl" sz="2400" dirty="0">
                <a:latin typeface="+mj-lt"/>
              </a:rPr>
              <a:t>Estudiar y asimilar la información extensa o </a:t>
            </a:r>
            <a:r>
              <a:rPr lang="es-ES_tradnl" sz="2400" dirty="0" smtClean="0">
                <a:latin typeface="+mj-lt"/>
              </a:rPr>
              <a:t>técnica.</a:t>
            </a:r>
          </a:p>
          <a:p>
            <a:pPr>
              <a:lnSpc>
                <a:spcPct val="90000"/>
              </a:lnSpc>
              <a:buClr>
                <a:srgbClr val="0033CC"/>
              </a:buClr>
              <a:defRPr/>
            </a:pPr>
            <a:r>
              <a:rPr lang="es-ES_tradnl" sz="2400" dirty="0" smtClean="0">
                <a:latin typeface="+mj-lt"/>
              </a:rPr>
              <a:t>Diseña o ayuda a diseñar </a:t>
            </a:r>
            <a:r>
              <a:rPr lang="es-ES_tradnl" sz="2400" dirty="0" smtClean="0">
                <a:latin typeface="+mj-lt"/>
              </a:rPr>
              <a:t>el proceso y la agenda de las encuentros para que las </a:t>
            </a:r>
            <a:r>
              <a:rPr lang="es-ES_tradnl" sz="2400" dirty="0" smtClean="0">
                <a:latin typeface="+mj-lt"/>
              </a:rPr>
              <a:t>reuniones sean efectivas. </a:t>
            </a:r>
            <a:endParaRPr lang="es-E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1316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1773</TotalTime>
  <Words>526</Words>
  <Application>Microsoft Office PowerPoint</Application>
  <PresentationFormat>Presentación en pantalla (4:3)</PresentationFormat>
  <Paragraphs>127</Paragraphs>
  <Slides>16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Presentación de PowerPoint</vt:lpstr>
      <vt:lpstr>Piensa en algún proceso de toma de decisiones grupal /colectivo  que recuerdes como efectivo y de calidad en la deliberación…</vt:lpstr>
      <vt:lpstr>Tipología de proceso de toma de decisiones colectivas </vt:lpstr>
      <vt:lpstr>Presentación de PowerPoint</vt:lpstr>
      <vt:lpstr>Una parte importante de la deliberación/negociación  sucede en el contexto de procesos grupales</vt:lpstr>
      <vt:lpstr>FACILITACIÓN</vt:lpstr>
      <vt:lpstr>Valores de la Facilitación</vt:lpstr>
      <vt:lpstr>Construcción de consensos</vt:lpstr>
      <vt:lpstr>FUNCIONES DE LA PERSONA  FACILITADORA</vt:lpstr>
      <vt:lpstr>E V I T A R</vt:lpstr>
      <vt:lpstr>Presentación de PowerPoint</vt:lpstr>
      <vt:lpstr> Preparación Reuniones Efectivas: PPPP </vt:lpstr>
      <vt:lpstr>Construcción colectiva del Decálogo del Taller </vt:lpstr>
      <vt:lpstr>Propósito</vt:lpstr>
      <vt:lpstr>Proceso para Conformar el Decálogo</vt:lpstr>
      <vt:lpstr>Producto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derechocide23</dc:creator>
  <cp:lastModifiedBy>derechocide23</cp:lastModifiedBy>
  <cp:revision>5</cp:revision>
  <dcterms:modified xsi:type="dcterms:W3CDTF">2018-09-06T19:36:38Z</dcterms:modified>
</cp:coreProperties>
</file>